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6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7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9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1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2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935" r:id="rId2"/>
    <p:sldMasterId id="2147483949" r:id="rId3"/>
    <p:sldMasterId id="2147483993" r:id="rId4"/>
    <p:sldMasterId id="2147484015" r:id="rId5"/>
    <p:sldMasterId id="2147484119" r:id="rId6"/>
    <p:sldMasterId id="2147484124" r:id="rId7"/>
    <p:sldMasterId id="2147484128" r:id="rId8"/>
    <p:sldMasterId id="2147484152" r:id="rId9"/>
    <p:sldMasterId id="2147484175" r:id="rId10"/>
    <p:sldMasterId id="2147484180" r:id="rId11"/>
    <p:sldMasterId id="2147484201" r:id="rId12"/>
    <p:sldMasterId id="2147484207" r:id="rId13"/>
  </p:sldMasterIdLst>
  <p:notesMasterIdLst>
    <p:notesMasterId r:id="rId29"/>
  </p:notesMasterIdLst>
  <p:handoutMasterIdLst>
    <p:handoutMasterId r:id="rId30"/>
  </p:handoutMasterIdLst>
  <p:sldIdLst>
    <p:sldId id="424" r:id="rId14"/>
    <p:sldId id="2147483645" r:id="rId15"/>
    <p:sldId id="425" r:id="rId16"/>
    <p:sldId id="2147482677" r:id="rId17"/>
    <p:sldId id="445" r:id="rId18"/>
    <p:sldId id="431" r:id="rId19"/>
    <p:sldId id="432" r:id="rId20"/>
    <p:sldId id="433" r:id="rId21"/>
    <p:sldId id="2147483644" r:id="rId22"/>
    <p:sldId id="434" r:id="rId23"/>
    <p:sldId id="435" r:id="rId24"/>
    <p:sldId id="436" r:id="rId25"/>
    <p:sldId id="438" r:id="rId26"/>
    <p:sldId id="2147482665" r:id="rId27"/>
    <p:sldId id="2147482631" r:id="rId2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68610"/>
  </p:normalViewPr>
  <p:slideViewPr>
    <p:cSldViewPr snapToGrid="0">
      <p:cViewPr varScale="1">
        <p:scale>
          <a:sx n="72" d="100"/>
          <a:sy n="72" d="100"/>
        </p:scale>
        <p:origin x="1320" y="184"/>
      </p:cViewPr>
      <p:guideLst/>
    </p:cSldViewPr>
  </p:slideViewPr>
  <p:outlineViewPr>
    <p:cViewPr>
      <p:scale>
        <a:sx n="33" d="100"/>
        <a:sy n="33" d="100"/>
      </p:scale>
      <p:origin x="0" y="-8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355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E673FF9D-D98E-0A98-224D-6F2DB4A2F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52B5D60-37DB-4DE1-26CB-247118172E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517458-BB2A-4D3E-BBF3-5CD63E93C261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CA75CABB-ABB3-8E58-DD95-908472785C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C8576B8-E6EC-6660-8310-A2CA5B410C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059BF-9A73-4CD2-A418-FA130ED125C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90113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C10EF-D60B-4FEC-A61C-8D32B1E9DB8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894AD3-9D75-40E4-A54E-9DE679E64E7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2309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755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089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551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253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9692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6F636-413D-0019-2D71-A128B87EA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DACFDE4-252C-3AAB-1F49-5C998B4DF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F169DF3-3677-BBDA-3EED-D3B58B972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E3A7F5C-DBC4-27B0-4020-95D60188F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744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938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05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433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989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07C4B-337E-D485-CF86-591030D50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ADC8672-A2B1-A9B0-3C68-92958C5B8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EF5ED0E-764C-8BFB-3482-7FB8CD3612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168CEDB-E0D2-3725-51BC-3F86D4F933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113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058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622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7207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14908-050E-258D-7026-D74574A5A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CF393CE-8B65-D455-E721-604F3C286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F5137A9-BEFB-1919-E61E-107C1C836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4B6F01F-D72E-EB38-8E4B-A894149530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84A465-4545-4E78-AAE4-335B57BFF67D}" type="slidenum">
              <a:rPr kumimoji="1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游ゴシック" panose="020B0400000000000000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204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png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07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42812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037ACC01-932D-AD6B-27EF-EA881ADC7BC5}"/>
              </a:ext>
            </a:extLst>
          </p:cNvPr>
          <p:cNvCxnSpPr/>
          <p:nvPr userDrawn="1"/>
        </p:nvCxnSpPr>
        <p:spPr>
          <a:xfrm>
            <a:off x="330744" y="597660"/>
            <a:ext cx="1152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タイトル 9">
            <a:extLst>
              <a:ext uri="{FF2B5EF4-FFF2-40B4-BE49-F238E27FC236}">
                <a16:creationId xmlns:a16="http://schemas.microsoft.com/office/drawing/2014/main" id="{F4E27D56-9943-17FF-52BB-021453DF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56" y="54437"/>
            <a:ext cx="9450586" cy="5194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7" name="図 6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A42C6A0-47AD-E19E-B4E2-B391903228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388" y="193842"/>
            <a:ext cx="1044000" cy="295679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E0C6E41-6F11-5AA2-5CFA-9D4BD1EA4D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24640" y="660788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DBB9F9D-417A-C25C-4B51-C98CC4235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DFD5CB80-5845-E59D-C993-F64CB7763158}"/>
              </a:ext>
            </a:extLst>
          </p:cNvPr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4AD0808-C114-A311-C7D9-1C7F12656EDF}"/>
              </a:ext>
            </a:extLst>
          </p:cNvPr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7AB724B-4D7E-89B0-95FF-742A85A5F849}"/>
              </a:ext>
            </a:extLst>
          </p:cNvPr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3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8220A3-EB15-422D-80A0-52DF4F9154B1}"/>
              </a:ext>
            </a:extLst>
          </p:cNvPr>
          <p:cNvSpPr txBox="1">
            <a:spLocks/>
          </p:cNvSpPr>
          <p:nvPr userDrawn="1"/>
        </p:nvSpPr>
        <p:spPr>
          <a:xfrm>
            <a:off x="11535684" y="6546337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33FA087-4679-8593-61ED-8A4D4AD03E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282" y="345395"/>
            <a:ext cx="1494011" cy="2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88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1">
            <a:extLst>
              <a:ext uri="{FF2B5EF4-FFF2-40B4-BE49-F238E27FC236}">
                <a16:creationId xmlns:a16="http://schemas.microsoft.com/office/drawing/2014/main" id="{602D7547-F64C-E08A-D571-9F16AD230754}"/>
              </a:ext>
            </a:extLst>
          </p:cNvPr>
          <p:cNvSpPr txBox="1">
            <a:spLocks/>
          </p:cNvSpPr>
          <p:nvPr userDrawn="1"/>
        </p:nvSpPr>
        <p:spPr>
          <a:xfrm>
            <a:off x="11434046" y="89481"/>
            <a:ext cx="678269" cy="4868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366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32728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28678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57211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63385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819909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1924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6710418" cy="495021"/>
          </a:xfrm>
        </p:spPr>
        <p:txBody>
          <a:bodyPr>
            <a:normAutofit/>
          </a:bodyPr>
          <a:lstStyle>
            <a:lvl1pPr>
              <a:defRPr sz="2000"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4122A28-EF33-F511-A8EF-BBBA9EDB76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178" y="118759"/>
            <a:ext cx="9842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448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7893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278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037ACC01-932D-AD6B-27EF-EA881ADC7BC5}"/>
              </a:ext>
            </a:extLst>
          </p:cNvPr>
          <p:cNvCxnSpPr/>
          <p:nvPr userDrawn="1"/>
        </p:nvCxnSpPr>
        <p:spPr>
          <a:xfrm>
            <a:off x="330744" y="684429"/>
            <a:ext cx="1152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9D0CE3D-FF4D-2EF6-9B16-E15CE6B2DA0E}"/>
              </a:ext>
            </a:extLst>
          </p:cNvPr>
          <p:cNvSpPr/>
          <p:nvPr userDrawn="1"/>
        </p:nvSpPr>
        <p:spPr>
          <a:xfrm>
            <a:off x="9886488" y="245473"/>
            <a:ext cx="642245" cy="21664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Confidential</a:t>
            </a:r>
            <a:endParaRPr kumimoji="1" lang="ja-JP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F4E27D56-9943-17FF-52BB-021453DF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56" y="61993"/>
            <a:ext cx="9450586" cy="6224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7" name="図 6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A42C6A0-47AD-E19E-B4E2-B391903228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388" y="193842"/>
            <a:ext cx="1044000" cy="295679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E0C6E41-6F11-5AA2-5CFA-9D4BD1EA4D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24640" y="660788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DBB9F9D-417A-C25C-4B51-C98CC4235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DFD5CB80-5845-E59D-C993-F64CB7763158}"/>
              </a:ext>
            </a:extLst>
          </p:cNvPr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4AD0808-C114-A311-C7D9-1C7F12656EDF}"/>
              </a:ext>
            </a:extLst>
          </p:cNvPr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7AB724B-4D7E-89B0-95FF-742A85A5F849}"/>
              </a:ext>
            </a:extLst>
          </p:cNvPr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296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037ACC01-932D-AD6B-27EF-EA881ADC7BC5}"/>
              </a:ext>
            </a:extLst>
          </p:cNvPr>
          <p:cNvCxnSpPr/>
          <p:nvPr userDrawn="1"/>
        </p:nvCxnSpPr>
        <p:spPr>
          <a:xfrm>
            <a:off x="330744" y="619117"/>
            <a:ext cx="1152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タイトル 9">
            <a:extLst>
              <a:ext uri="{FF2B5EF4-FFF2-40B4-BE49-F238E27FC236}">
                <a16:creationId xmlns:a16="http://schemas.microsoft.com/office/drawing/2014/main" id="{F4E27D56-9943-17FF-52BB-021453DF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56" y="61994"/>
            <a:ext cx="9450586" cy="49317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7" name="図 6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A42C6A0-47AD-E19E-B4E2-B391903228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388" y="193842"/>
            <a:ext cx="1044000" cy="295679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E0C6E41-6F11-5AA2-5CFA-9D4BD1EA4D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24640" y="660788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DBB9F9D-417A-C25C-4B51-C98CC4235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DFD5CB80-5845-E59D-C993-F64CB7763158}"/>
              </a:ext>
            </a:extLst>
          </p:cNvPr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4AD0808-C114-A311-C7D9-1C7F12656EDF}"/>
              </a:ext>
            </a:extLst>
          </p:cNvPr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7AB724B-4D7E-89B0-95FF-742A85A5F849}"/>
              </a:ext>
            </a:extLst>
          </p:cNvPr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069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8220A3-EB15-422D-80A0-52DF4F9154B1}"/>
              </a:ext>
            </a:extLst>
          </p:cNvPr>
          <p:cNvSpPr txBox="1">
            <a:spLocks/>
          </p:cNvSpPr>
          <p:nvPr userDrawn="1"/>
        </p:nvSpPr>
        <p:spPr>
          <a:xfrm>
            <a:off x="11535684" y="6546337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33FA087-4679-8593-61ED-8A4D4AD03E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282" y="345395"/>
            <a:ext cx="1494011" cy="2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51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8220A3-EB15-422D-80A0-52DF4F9154B1}"/>
              </a:ext>
            </a:extLst>
          </p:cNvPr>
          <p:cNvSpPr txBox="1">
            <a:spLocks/>
          </p:cNvSpPr>
          <p:nvPr userDrawn="1"/>
        </p:nvSpPr>
        <p:spPr>
          <a:xfrm>
            <a:off x="11535684" y="6546337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33FA087-4679-8593-61ED-8A4D4AD03E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0382" y="345395"/>
            <a:ext cx="1494011" cy="244213"/>
          </a:xfrm>
          <a:prstGeom prst="rect">
            <a:avLst/>
          </a:prstGeom>
        </p:spPr>
      </p:pic>
      <p:pic>
        <p:nvPicPr>
          <p:cNvPr id="3" name="図 2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DE81376-FD32-9CCB-D60D-5B8B2518E6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33" y="345395"/>
            <a:ext cx="1397393" cy="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640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8220A3-EB15-422D-80A0-52DF4F9154B1}"/>
              </a:ext>
            </a:extLst>
          </p:cNvPr>
          <p:cNvSpPr txBox="1">
            <a:spLocks/>
          </p:cNvSpPr>
          <p:nvPr userDrawn="1"/>
        </p:nvSpPr>
        <p:spPr>
          <a:xfrm>
            <a:off x="11535684" y="6546337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3" name="図 2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DE81376-FD32-9CCB-D60D-5B8B2518E6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40" y="345395"/>
            <a:ext cx="1397393" cy="39576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5C0F86C-E766-E806-3404-8268A92E3C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467" y="345395"/>
            <a:ext cx="1494011" cy="2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88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1">
            <a:extLst>
              <a:ext uri="{FF2B5EF4-FFF2-40B4-BE49-F238E27FC236}">
                <a16:creationId xmlns:a16="http://schemas.microsoft.com/office/drawing/2014/main" id="{602D7547-F64C-E08A-D571-9F16AD230754}"/>
              </a:ext>
            </a:extLst>
          </p:cNvPr>
          <p:cNvSpPr txBox="1">
            <a:spLocks/>
          </p:cNvSpPr>
          <p:nvPr userDrawn="1"/>
        </p:nvSpPr>
        <p:spPr>
          <a:xfrm>
            <a:off x="11434046" y="89481"/>
            <a:ext cx="678269" cy="4868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0582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0042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7122962" cy="49502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19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522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5286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7122962" cy="49502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76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5377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8678010" cy="49502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8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56" y="42546"/>
            <a:ext cx="6775057" cy="495021"/>
          </a:xfrm>
        </p:spPr>
        <p:txBody>
          <a:bodyPr>
            <a:normAutofit/>
          </a:bodyPr>
          <a:lstStyle>
            <a:lvl1pPr>
              <a:defRPr sz="2000"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72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92169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9184196" cy="49502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54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950741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998023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285443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972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1">
            <a:extLst>
              <a:ext uri="{FF2B5EF4-FFF2-40B4-BE49-F238E27FC236}">
                <a16:creationId xmlns:a16="http://schemas.microsoft.com/office/drawing/2014/main" id="{602D7547-F64C-E08A-D571-9F16AD230754}"/>
              </a:ext>
            </a:extLst>
          </p:cNvPr>
          <p:cNvSpPr txBox="1">
            <a:spLocks/>
          </p:cNvSpPr>
          <p:nvPr userDrawn="1"/>
        </p:nvSpPr>
        <p:spPr>
          <a:xfrm>
            <a:off x="11434046" y="89481"/>
            <a:ext cx="678269" cy="4868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76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2997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136461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203758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4773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847748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01416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4939442" cy="4950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41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6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72764C-2F81-4F08-B266-D87B18BACB94}"/>
              </a:ext>
            </a:extLst>
          </p:cNvPr>
          <p:cNvSpPr/>
          <p:nvPr userDrawn="1"/>
        </p:nvSpPr>
        <p:spPr>
          <a:xfrm>
            <a:off x="3" y="3"/>
            <a:ext cx="2908300" cy="5684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EC443C64-F5E2-4981-B70C-27588079A240}"/>
              </a:ext>
            </a:extLst>
          </p:cNvPr>
          <p:cNvSpPr/>
          <p:nvPr userDrawn="1"/>
        </p:nvSpPr>
        <p:spPr bwMode="auto">
          <a:xfrm>
            <a:off x="550298" y="3"/>
            <a:ext cx="11088250" cy="568411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361" y="20703"/>
            <a:ext cx="10027758" cy="57115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9" name="スライド番号プレースホルダー 1">
            <a:extLst>
              <a:ext uri="{FF2B5EF4-FFF2-40B4-BE49-F238E27FC236}">
                <a16:creationId xmlns:a16="http://schemas.microsoft.com/office/drawing/2014/main" id="{8F8220A3-EB15-422D-80A0-52DF4F9154B1}"/>
              </a:ext>
            </a:extLst>
          </p:cNvPr>
          <p:cNvSpPr txBox="1">
            <a:spLocks/>
          </p:cNvSpPr>
          <p:nvPr userDrawn="1"/>
        </p:nvSpPr>
        <p:spPr>
          <a:xfrm>
            <a:off x="11257203" y="89731"/>
            <a:ext cx="914926" cy="4868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378" y="173068"/>
            <a:ext cx="1268586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221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7641320" cy="49502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13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ユーザー設定レイアウト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996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8661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ユーザー設定レイアウ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9DC54-C7A3-4AF0-010B-33F61A63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14400"/>
            <a:ext cx="10668001" cy="506476"/>
          </a:xfrm>
        </p:spPr>
        <p:txBody>
          <a:bodyPr lIns="0" rIns="36000">
            <a:noAutofit/>
          </a:bodyPr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B2B6E22-3221-D05E-3B19-B87D5C61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86E88B7-EB2D-E439-5677-034D3284C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00201"/>
            <a:ext cx="10668001" cy="506476"/>
          </a:xfrm>
        </p:spPr>
        <p:txBody>
          <a:bodyPr wrap="non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ja-JP" altLang="en-US"/>
          </a:p>
        </p:txBody>
      </p:sp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155355CE-EE03-9BCD-5DC7-DC937CF514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30" y="6442117"/>
            <a:ext cx="1612489" cy="252791"/>
          </a:xfrm>
          <a:prstGeom prst="rect">
            <a:avLst/>
          </a:prstGeom>
        </p:spPr>
      </p:pic>
      <p:sp>
        <p:nvSpPr>
          <p:cNvPr id="3" name="スライド番号プレースホルダー 5">
            <a:extLst>
              <a:ext uri="{FF2B5EF4-FFF2-40B4-BE49-F238E27FC236}">
                <a16:creationId xmlns:a16="http://schemas.microsoft.com/office/drawing/2014/main" id="{365558C0-40AA-8D19-EA32-BB871384CFD7}"/>
              </a:ext>
            </a:extLst>
          </p:cNvPr>
          <p:cNvSpPr txBox="1">
            <a:spLocks/>
          </p:cNvSpPr>
          <p:nvPr userDrawn="1"/>
        </p:nvSpPr>
        <p:spPr>
          <a:xfrm>
            <a:off x="8991600" y="6398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3FBF02-BF65-4193-9AAF-B2BC02183BAF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880DB66-8FC5-30F0-5DBF-BC2600A81139}"/>
              </a:ext>
            </a:extLst>
          </p:cNvPr>
          <p:cNvSpPr txBox="1"/>
          <p:nvPr userDrawn="1"/>
        </p:nvSpPr>
        <p:spPr>
          <a:xfrm>
            <a:off x="204040" y="6383846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0" dirty="0">
                <a:latin typeface="+mj-ea"/>
                <a:ea typeface="+mj-ea"/>
              </a:rPr>
              <a:t>©</a:t>
            </a:r>
            <a:endParaRPr kumimoji="1" lang="ja-JP" altLang="en-US" sz="16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4473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3696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  <p15:guide id="5" orient="horz" pos="1392">
          <p15:clr>
            <a:srgbClr val="FBAE40"/>
          </p15:clr>
        </p15:guide>
        <p15:guide id="6" pos="2064">
          <p15:clr>
            <a:srgbClr val="FBAE40"/>
          </p15:clr>
        </p15:guide>
        <p15:guide id="7" pos="2160">
          <p15:clr>
            <a:srgbClr val="FBAE40"/>
          </p15:clr>
        </p15:guide>
        <p15:guide id="8" pos="3792">
          <p15:clr>
            <a:srgbClr val="FBAE40"/>
          </p15:clr>
        </p15:guide>
        <p15:guide id="9" pos="3888">
          <p15:clr>
            <a:srgbClr val="FBAE40"/>
          </p15:clr>
        </p15:guide>
        <p15:guide id="10" pos="5520">
          <p15:clr>
            <a:srgbClr val="FBAE40"/>
          </p15:clr>
        </p15:guide>
        <p15:guide id="11" pos="5568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_Basic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3DC4B-26CF-4A79-AF22-A6168B03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87530249"/>
      </p:ext>
    </p:extLst>
  </p:cSld>
  <p:clrMapOvr>
    <a:masterClrMapping/>
  </p:clrMapOvr>
  <p:transition/>
  <p:hf sldNum="0"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_Basic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3DC4B-26CF-4A79-AF22-A6168B03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" y="437272"/>
            <a:ext cx="10988040" cy="49244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9E021DE0-3C6D-B619-B639-D697E395B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980" y="1212215"/>
            <a:ext cx="10988039" cy="307777"/>
          </a:xfrm>
        </p:spPr>
        <p:txBody>
          <a:bodyPr/>
          <a:lstStyle>
            <a:lvl1pPr algn="ctr"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085119606"/>
      </p:ext>
    </p:extLst>
  </p:cSld>
  <p:clrMapOvr>
    <a:masterClrMapping/>
  </p:clrMapOvr>
  <p:transition/>
  <p:hf sldNum="0"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ユーザー設定レイアウ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9DC54-C7A3-4AF0-010B-33F61A63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14400"/>
            <a:ext cx="10668001" cy="506476"/>
          </a:xfrm>
        </p:spPr>
        <p:txBody>
          <a:bodyPr lIns="0" rIns="36000">
            <a:noAutofit/>
          </a:bodyPr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B2B6E22-3221-D05E-3B19-B87D5C61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155355CE-EE03-9BCD-5DC7-DC937CF514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30" y="6442117"/>
            <a:ext cx="1612489" cy="252791"/>
          </a:xfrm>
          <a:prstGeom prst="rect">
            <a:avLst/>
          </a:prstGeom>
        </p:spPr>
      </p:pic>
      <p:sp>
        <p:nvSpPr>
          <p:cNvPr id="3" name="スライド番号プレースホルダー 5">
            <a:extLst>
              <a:ext uri="{FF2B5EF4-FFF2-40B4-BE49-F238E27FC236}">
                <a16:creationId xmlns:a16="http://schemas.microsoft.com/office/drawing/2014/main" id="{365558C0-40AA-8D19-EA32-BB871384CFD7}"/>
              </a:ext>
            </a:extLst>
          </p:cNvPr>
          <p:cNvSpPr txBox="1">
            <a:spLocks/>
          </p:cNvSpPr>
          <p:nvPr userDrawn="1"/>
        </p:nvSpPr>
        <p:spPr>
          <a:xfrm>
            <a:off x="8991600" y="6398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3FBF02-BF65-4193-9AAF-B2BC02183BA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93044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3696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  <p15:guide id="5" orient="horz" pos="1392">
          <p15:clr>
            <a:srgbClr val="FBAE40"/>
          </p15:clr>
        </p15:guide>
        <p15:guide id="6" pos="2064">
          <p15:clr>
            <a:srgbClr val="FBAE40"/>
          </p15:clr>
        </p15:guide>
        <p15:guide id="7" pos="2160">
          <p15:clr>
            <a:srgbClr val="FBAE40"/>
          </p15:clr>
        </p15:guide>
        <p15:guide id="8" pos="3792">
          <p15:clr>
            <a:srgbClr val="FBAE40"/>
          </p15:clr>
        </p15:guide>
        <p15:guide id="9" pos="3888">
          <p15:clr>
            <a:srgbClr val="FBAE40"/>
          </p15:clr>
        </p15:guide>
        <p15:guide id="10" pos="5520">
          <p15:clr>
            <a:srgbClr val="FBAE40"/>
          </p15:clr>
        </p15:guide>
        <p15:guide id="11" pos="5568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14FAE9A-44BF-EAF6-D02D-033526FB99D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FEA174C-E30B-D902-197D-D715E3E6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>
              <a:defRPr sz="2400" b="1" spc="30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2" name="字幕 2">
            <a:extLst>
              <a:ext uri="{FF2B5EF4-FFF2-40B4-BE49-F238E27FC236}">
                <a16:creationId xmlns:a16="http://schemas.microsoft.com/office/drawing/2014/main" id="{DDD6F523-907F-76ED-50FE-C4E3A7684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750" y="5397713"/>
            <a:ext cx="10754913" cy="942625"/>
          </a:xfrm>
          <a:prstGeom prst="rect">
            <a:avLst/>
          </a:prstGeom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0383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0390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7853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04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71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0457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6710418" cy="495021"/>
          </a:xfrm>
        </p:spPr>
        <p:txBody>
          <a:bodyPr>
            <a:normAutofit/>
          </a:bodyPr>
          <a:lstStyle>
            <a:lvl1pPr>
              <a:defRPr sz="2000"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4122A28-EF33-F511-A8EF-BBBA9EDB76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178" y="118759"/>
            <a:ext cx="9842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296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048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8352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8775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74999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9184196" cy="49502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775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7221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9648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78500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984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53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41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050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0876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20299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5185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2608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4939442" cy="4950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73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6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72764C-2F81-4F08-B266-D87B18BACB94}"/>
              </a:ext>
            </a:extLst>
          </p:cNvPr>
          <p:cNvSpPr/>
          <p:nvPr userDrawn="1"/>
        </p:nvSpPr>
        <p:spPr>
          <a:xfrm>
            <a:off x="3" y="3"/>
            <a:ext cx="2908300" cy="5684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EC443C64-F5E2-4981-B70C-27588079A240}"/>
              </a:ext>
            </a:extLst>
          </p:cNvPr>
          <p:cNvSpPr/>
          <p:nvPr userDrawn="1"/>
        </p:nvSpPr>
        <p:spPr bwMode="auto">
          <a:xfrm>
            <a:off x="550298" y="3"/>
            <a:ext cx="11088250" cy="568411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361" y="20703"/>
            <a:ext cx="10027758" cy="57115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9" name="スライド番号プレースホルダー 1">
            <a:extLst>
              <a:ext uri="{FF2B5EF4-FFF2-40B4-BE49-F238E27FC236}">
                <a16:creationId xmlns:a16="http://schemas.microsoft.com/office/drawing/2014/main" id="{8F8220A3-EB15-422D-80A0-52DF4F9154B1}"/>
              </a:ext>
            </a:extLst>
          </p:cNvPr>
          <p:cNvSpPr txBox="1">
            <a:spLocks/>
          </p:cNvSpPr>
          <p:nvPr userDrawn="1"/>
        </p:nvSpPr>
        <p:spPr>
          <a:xfrm>
            <a:off x="11257203" y="89731"/>
            <a:ext cx="914926" cy="4868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378" y="173068"/>
            <a:ext cx="1268586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404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7641320" cy="49502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39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ユーザー設定レイアウト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6241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_Basic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3DC4B-26CF-4A79-AF22-A6168B03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066740259"/>
      </p:ext>
    </p:extLst>
  </p:cSld>
  <p:clrMapOvr>
    <a:masterClrMapping/>
  </p:clrMapOvr>
  <p:transition/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037ACC01-932D-AD6B-27EF-EA881ADC7BC5}"/>
              </a:ext>
            </a:extLst>
          </p:cNvPr>
          <p:cNvCxnSpPr/>
          <p:nvPr userDrawn="1"/>
        </p:nvCxnSpPr>
        <p:spPr>
          <a:xfrm>
            <a:off x="330744" y="684429"/>
            <a:ext cx="1152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9D0CE3D-FF4D-2EF6-9B16-E15CE6B2DA0E}"/>
              </a:ext>
            </a:extLst>
          </p:cNvPr>
          <p:cNvSpPr/>
          <p:nvPr userDrawn="1"/>
        </p:nvSpPr>
        <p:spPr>
          <a:xfrm>
            <a:off x="9886488" y="245473"/>
            <a:ext cx="642245" cy="21664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Confidential</a:t>
            </a:r>
            <a:endParaRPr kumimoji="1" lang="ja-JP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F4E27D56-9943-17FF-52BB-021453DF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56" y="61993"/>
            <a:ext cx="9450586" cy="6224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7" name="図 6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A42C6A0-47AD-E19E-B4E2-B391903228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388" y="193842"/>
            <a:ext cx="1044000" cy="295679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E0C6E41-6F11-5AA2-5CFA-9D4BD1EA4D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24640" y="660788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DBB9F9D-417A-C25C-4B51-C98CC4235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DFD5CB80-5845-E59D-C993-F64CB7763158}"/>
              </a:ext>
            </a:extLst>
          </p:cNvPr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4AD0808-C114-A311-C7D9-1C7F12656EDF}"/>
              </a:ext>
            </a:extLst>
          </p:cNvPr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7AB724B-4D7E-89B0-95FF-742A85A5F849}"/>
              </a:ext>
            </a:extLst>
          </p:cNvPr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946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_Basic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3DC4B-26CF-4A79-AF22-A6168B03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" y="437272"/>
            <a:ext cx="10988040" cy="49244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9E021DE0-3C6D-B619-B639-D697E395B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980" y="1212215"/>
            <a:ext cx="10988039" cy="307777"/>
          </a:xfrm>
        </p:spPr>
        <p:txBody>
          <a:bodyPr/>
          <a:lstStyle>
            <a:lvl1pPr algn="ctr"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397502905"/>
      </p:ext>
    </p:extLst>
  </p:cSld>
  <p:clrMapOvr>
    <a:masterClrMapping/>
  </p:clrMapOvr>
  <p:transition/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ユーザー設定レイアウ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9DC54-C7A3-4AF0-010B-33F61A63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14400"/>
            <a:ext cx="10668001" cy="506476"/>
          </a:xfrm>
        </p:spPr>
        <p:txBody>
          <a:bodyPr lIns="0" rIns="36000">
            <a:noAutofit/>
          </a:bodyPr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B2B6E22-3221-D05E-3B19-B87D5C61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155355CE-EE03-9BCD-5DC7-DC937CF514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30" y="6442117"/>
            <a:ext cx="1612489" cy="252791"/>
          </a:xfrm>
          <a:prstGeom prst="rect">
            <a:avLst/>
          </a:prstGeom>
        </p:spPr>
      </p:pic>
      <p:sp>
        <p:nvSpPr>
          <p:cNvPr id="3" name="スライド番号プレースホルダー 5">
            <a:extLst>
              <a:ext uri="{FF2B5EF4-FFF2-40B4-BE49-F238E27FC236}">
                <a16:creationId xmlns:a16="http://schemas.microsoft.com/office/drawing/2014/main" id="{365558C0-40AA-8D19-EA32-BB871384CFD7}"/>
              </a:ext>
            </a:extLst>
          </p:cNvPr>
          <p:cNvSpPr txBox="1">
            <a:spLocks/>
          </p:cNvSpPr>
          <p:nvPr userDrawn="1"/>
        </p:nvSpPr>
        <p:spPr>
          <a:xfrm>
            <a:off x="8991600" y="6398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3FBF02-BF65-4193-9AAF-B2BC02183BA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26293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3696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  <p15:guide id="5" orient="horz" pos="1392">
          <p15:clr>
            <a:srgbClr val="FBAE40"/>
          </p15:clr>
        </p15:guide>
        <p15:guide id="6" pos="2064">
          <p15:clr>
            <a:srgbClr val="FBAE40"/>
          </p15:clr>
        </p15:guide>
        <p15:guide id="7" pos="2160">
          <p15:clr>
            <a:srgbClr val="FBAE40"/>
          </p15:clr>
        </p15:guide>
        <p15:guide id="8" pos="3792">
          <p15:clr>
            <a:srgbClr val="FBAE40"/>
          </p15:clr>
        </p15:guide>
        <p15:guide id="9" pos="3888">
          <p15:clr>
            <a:srgbClr val="FBAE40"/>
          </p15:clr>
        </p15:guide>
        <p15:guide id="10" pos="5520">
          <p15:clr>
            <a:srgbClr val="FBAE40"/>
          </p15:clr>
        </p15:guide>
        <p15:guide id="11" pos="556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14FAE9A-44BF-EAF6-D02D-033526FB99D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FEA174C-E30B-D902-197D-D715E3E6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>
              <a:defRPr sz="2400" b="1" spc="30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2" name="字幕 2">
            <a:extLst>
              <a:ext uri="{FF2B5EF4-FFF2-40B4-BE49-F238E27FC236}">
                <a16:creationId xmlns:a16="http://schemas.microsoft.com/office/drawing/2014/main" id="{DDD6F523-907F-76ED-50FE-C4E3A7684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750" y="5397713"/>
            <a:ext cx="10754913" cy="942625"/>
          </a:xfrm>
          <a:prstGeom prst="rect">
            <a:avLst/>
          </a:prstGeom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68602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2049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9184196" cy="49502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94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097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7431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22761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363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037ACC01-932D-AD6B-27EF-EA881ADC7BC5}"/>
              </a:ext>
            </a:extLst>
          </p:cNvPr>
          <p:cNvCxnSpPr/>
          <p:nvPr userDrawn="1"/>
        </p:nvCxnSpPr>
        <p:spPr>
          <a:xfrm>
            <a:off x="330744" y="619117"/>
            <a:ext cx="1152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タイトル 9">
            <a:extLst>
              <a:ext uri="{FF2B5EF4-FFF2-40B4-BE49-F238E27FC236}">
                <a16:creationId xmlns:a16="http://schemas.microsoft.com/office/drawing/2014/main" id="{F4E27D56-9943-17FF-52BB-021453DF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56" y="61994"/>
            <a:ext cx="9450586" cy="49317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7" name="図 6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A42C6A0-47AD-E19E-B4E2-B391903228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388" y="193842"/>
            <a:ext cx="1044000" cy="295679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E0C6E41-6F11-5AA2-5CFA-9D4BD1EA4D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24640" y="660788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DBB9F9D-417A-C25C-4B51-C98CC4235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DFD5CB80-5845-E59D-C993-F64CB7763158}"/>
              </a:ext>
            </a:extLst>
          </p:cNvPr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4AD0808-C114-A311-C7D9-1C7F12656EDF}"/>
              </a:ext>
            </a:extLst>
          </p:cNvPr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7AB724B-4D7E-89B0-95FF-742A85A5F849}"/>
              </a:ext>
            </a:extLst>
          </p:cNvPr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552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6097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65249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2033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7660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7507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4939442" cy="4950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34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6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72764C-2F81-4F08-B266-D87B18BACB94}"/>
              </a:ext>
            </a:extLst>
          </p:cNvPr>
          <p:cNvSpPr/>
          <p:nvPr userDrawn="1"/>
        </p:nvSpPr>
        <p:spPr>
          <a:xfrm>
            <a:off x="3" y="3"/>
            <a:ext cx="2908300" cy="5684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EC443C64-F5E2-4981-B70C-27588079A240}"/>
              </a:ext>
            </a:extLst>
          </p:cNvPr>
          <p:cNvSpPr/>
          <p:nvPr userDrawn="1"/>
        </p:nvSpPr>
        <p:spPr bwMode="auto">
          <a:xfrm>
            <a:off x="550298" y="3"/>
            <a:ext cx="11088250" cy="568411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361" y="20703"/>
            <a:ext cx="10027758" cy="57115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9" name="スライド番号プレースホルダー 1">
            <a:extLst>
              <a:ext uri="{FF2B5EF4-FFF2-40B4-BE49-F238E27FC236}">
                <a16:creationId xmlns:a16="http://schemas.microsoft.com/office/drawing/2014/main" id="{8F8220A3-EB15-422D-80A0-52DF4F9154B1}"/>
              </a:ext>
            </a:extLst>
          </p:cNvPr>
          <p:cNvSpPr txBox="1">
            <a:spLocks/>
          </p:cNvSpPr>
          <p:nvPr userDrawn="1"/>
        </p:nvSpPr>
        <p:spPr>
          <a:xfrm>
            <a:off x="11257203" y="89731"/>
            <a:ext cx="914926" cy="4868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378" y="173068"/>
            <a:ext cx="1268586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24774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7641320" cy="49502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31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ユーザー設定レイアウト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41477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ユーザー設定レイアウ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9DC54-C7A3-4AF0-010B-33F61A63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14400"/>
            <a:ext cx="10668001" cy="506476"/>
          </a:xfrm>
        </p:spPr>
        <p:txBody>
          <a:bodyPr lIns="0" rIns="36000">
            <a:noAutofit/>
          </a:bodyPr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B2B6E22-3221-D05E-3B19-B87D5C61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86E88B7-EB2D-E439-5677-034D3284C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00201"/>
            <a:ext cx="10668001" cy="506476"/>
          </a:xfrm>
        </p:spPr>
        <p:txBody>
          <a:bodyPr wrap="non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ja-JP" altLang="en-US"/>
          </a:p>
        </p:txBody>
      </p:sp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155355CE-EE03-9BCD-5DC7-DC937CF514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30" y="6442117"/>
            <a:ext cx="1612489" cy="252791"/>
          </a:xfrm>
          <a:prstGeom prst="rect">
            <a:avLst/>
          </a:prstGeom>
        </p:spPr>
      </p:pic>
      <p:sp>
        <p:nvSpPr>
          <p:cNvPr id="3" name="スライド番号プレースホルダー 5">
            <a:extLst>
              <a:ext uri="{FF2B5EF4-FFF2-40B4-BE49-F238E27FC236}">
                <a16:creationId xmlns:a16="http://schemas.microsoft.com/office/drawing/2014/main" id="{365558C0-40AA-8D19-EA32-BB871384CFD7}"/>
              </a:ext>
            </a:extLst>
          </p:cNvPr>
          <p:cNvSpPr txBox="1">
            <a:spLocks/>
          </p:cNvSpPr>
          <p:nvPr userDrawn="1"/>
        </p:nvSpPr>
        <p:spPr>
          <a:xfrm>
            <a:off x="8991600" y="6398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3FBF02-BF65-4193-9AAF-B2BC02183BAF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B191B4C-4299-3318-7BE4-D0606BDC4B01}"/>
              </a:ext>
            </a:extLst>
          </p:cNvPr>
          <p:cNvSpPr txBox="1"/>
          <p:nvPr userDrawn="1"/>
        </p:nvSpPr>
        <p:spPr>
          <a:xfrm>
            <a:off x="204040" y="6383846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0" dirty="0">
                <a:latin typeface="+mj-ea"/>
                <a:ea typeface="+mj-ea"/>
              </a:rPr>
              <a:t>©</a:t>
            </a:r>
            <a:endParaRPr kumimoji="1" lang="ja-JP" altLang="en-US" sz="16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16167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3696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  <p15:guide id="5" orient="horz" pos="1392">
          <p15:clr>
            <a:srgbClr val="FBAE40"/>
          </p15:clr>
        </p15:guide>
        <p15:guide id="6" pos="2064">
          <p15:clr>
            <a:srgbClr val="FBAE40"/>
          </p15:clr>
        </p15:guide>
        <p15:guide id="7" pos="2160">
          <p15:clr>
            <a:srgbClr val="FBAE40"/>
          </p15:clr>
        </p15:guide>
        <p15:guide id="8" pos="3792">
          <p15:clr>
            <a:srgbClr val="FBAE40"/>
          </p15:clr>
        </p15:guide>
        <p15:guide id="9" pos="3888">
          <p15:clr>
            <a:srgbClr val="FBAE40"/>
          </p15:clr>
        </p15:guide>
        <p15:guide id="10" pos="5520">
          <p15:clr>
            <a:srgbClr val="FBAE40"/>
          </p15:clr>
        </p15:guide>
        <p15:guide id="11" pos="556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8220A3-EB15-422D-80A0-52DF4F9154B1}"/>
              </a:ext>
            </a:extLst>
          </p:cNvPr>
          <p:cNvSpPr txBox="1">
            <a:spLocks/>
          </p:cNvSpPr>
          <p:nvPr userDrawn="1"/>
        </p:nvSpPr>
        <p:spPr>
          <a:xfrm>
            <a:off x="11535684" y="6546337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33FA087-4679-8593-61ED-8A4D4AD03E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9282" y="345395"/>
            <a:ext cx="1494011" cy="2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18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_Basic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3DC4B-26CF-4A79-AF22-A6168B03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540529314"/>
      </p:ext>
    </p:extLst>
  </p:cSld>
  <p:clrMapOvr>
    <a:masterClrMapping/>
  </p:clrMapOvr>
  <p:transition/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_Basic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3DC4B-26CF-4A79-AF22-A6168B03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" y="437272"/>
            <a:ext cx="10988040" cy="49244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9E021DE0-3C6D-B619-B639-D697E395B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980" y="1212215"/>
            <a:ext cx="10988039" cy="307777"/>
          </a:xfrm>
        </p:spPr>
        <p:txBody>
          <a:bodyPr/>
          <a:lstStyle>
            <a:lvl1pPr algn="ctr"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371545666"/>
      </p:ext>
    </p:extLst>
  </p:cSld>
  <p:clrMapOvr>
    <a:masterClrMapping/>
  </p:clrMapOvr>
  <p:transition/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ユーザー設定レイアウ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9DC54-C7A3-4AF0-010B-33F61A63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14400"/>
            <a:ext cx="10668001" cy="506476"/>
          </a:xfrm>
        </p:spPr>
        <p:txBody>
          <a:bodyPr lIns="0" rIns="36000">
            <a:noAutofit/>
          </a:bodyPr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B2B6E22-3221-D05E-3B19-B87D5C61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スライド番号プレースホルダー 5">
            <a:extLst>
              <a:ext uri="{FF2B5EF4-FFF2-40B4-BE49-F238E27FC236}">
                <a16:creationId xmlns:a16="http://schemas.microsoft.com/office/drawing/2014/main" id="{365558C0-40AA-8D19-EA32-BB871384CFD7}"/>
              </a:ext>
            </a:extLst>
          </p:cNvPr>
          <p:cNvSpPr txBox="1">
            <a:spLocks/>
          </p:cNvSpPr>
          <p:nvPr userDrawn="1"/>
        </p:nvSpPr>
        <p:spPr>
          <a:xfrm>
            <a:off x="8991600" y="6398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3FBF02-BF65-4193-9AAF-B2BC02183BAF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5" name="図 4" descr="ロゴ&#10;&#10;自動的に生成された説明">
            <a:extLst>
              <a:ext uri="{FF2B5EF4-FFF2-40B4-BE49-F238E27FC236}">
                <a16:creationId xmlns:a16="http://schemas.microsoft.com/office/drawing/2014/main" id="{3AB1E4DB-2D2F-91C7-B9A7-2DE81BA013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30" y="6442117"/>
            <a:ext cx="1612489" cy="25279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8B21843-3FDA-878E-9304-AF7ECC35EBD6}"/>
              </a:ext>
            </a:extLst>
          </p:cNvPr>
          <p:cNvSpPr txBox="1"/>
          <p:nvPr userDrawn="1"/>
        </p:nvSpPr>
        <p:spPr>
          <a:xfrm>
            <a:off x="204040" y="6383846"/>
            <a:ext cx="322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0" dirty="0">
                <a:latin typeface="+mj-ea"/>
                <a:ea typeface="+mj-ea"/>
              </a:rPr>
              <a:t>©</a:t>
            </a:r>
            <a:endParaRPr kumimoji="1" lang="ja-JP" altLang="en-US" sz="16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15930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3696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  <p15:guide id="5" orient="horz" pos="1392">
          <p15:clr>
            <a:srgbClr val="FBAE40"/>
          </p15:clr>
        </p15:guide>
        <p15:guide id="6" pos="2064">
          <p15:clr>
            <a:srgbClr val="FBAE40"/>
          </p15:clr>
        </p15:guide>
        <p15:guide id="7" pos="2160">
          <p15:clr>
            <a:srgbClr val="FBAE40"/>
          </p15:clr>
        </p15:guide>
        <p15:guide id="8" pos="3792">
          <p15:clr>
            <a:srgbClr val="FBAE40"/>
          </p15:clr>
        </p15:guide>
        <p15:guide id="9" pos="3888">
          <p15:clr>
            <a:srgbClr val="FBAE40"/>
          </p15:clr>
        </p15:guide>
        <p15:guide id="10" pos="5520">
          <p15:clr>
            <a:srgbClr val="FBAE40"/>
          </p15:clr>
        </p15:guide>
        <p15:guide id="11" pos="5568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14FAE9A-44BF-EAF6-D02D-033526FB99D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FEA174C-E30B-D902-197D-D715E3E6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>
              <a:defRPr sz="2400" b="1" spc="30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2" name="字幕 2">
            <a:extLst>
              <a:ext uri="{FF2B5EF4-FFF2-40B4-BE49-F238E27FC236}">
                <a16:creationId xmlns:a16="http://schemas.microsoft.com/office/drawing/2014/main" id="{DDD6F523-907F-76ED-50FE-C4E3A7684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750" y="5397713"/>
            <a:ext cx="10754913" cy="942625"/>
          </a:xfrm>
          <a:prstGeom prst="rect">
            <a:avLst/>
          </a:prstGeom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08901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91628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9184196" cy="49502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90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59786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0669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0536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45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8220A3-EB15-422D-80A0-52DF4F9154B1}"/>
              </a:ext>
            </a:extLst>
          </p:cNvPr>
          <p:cNvSpPr txBox="1">
            <a:spLocks/>
          </p:cNvSpPr>
          <p:nvPr userDrawn="1"/>
        </p:nvSpPr>
        <p:spPr>
          <a:xfrm>
            <a:off x="11535684" y="6546337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33FA087-4679-8593-61ED-8A4D4AD03E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50382" y="345395"/>
            <a:ext cx="1494011" cy="244213"/>
          </a:xfrm>
          <a:prstGeom prst="rect">
            <a:avLst/>
          </a:prstGeom>
        </p:spPr>
      </p:pic>
      <p:pic>
        <p:nvPicPr>
          <p:cNvPr id="3" name="図 2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DE81376-FD32-9CCB-D60D-5B8B2518E6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33" y="345395"/>
            <a:ext cx="1397393" cy="3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17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87827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41056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49868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70241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3584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792B14-2BE6-46EE-BA14-42069323406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17172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4939442" cy="49502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96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6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D72764C-2F81-4F08-B266-D87B18BACB94}"/>
              </a:ext>
            </a:extLst>
          </p:cNvPr>
          <p:cNvSpPr/>
          <p:nvPr userDrawn="1"/>
        </p:nvSpPr>
        <p:spPr>
          <a:xfrm>
            <a:off x="3" y="3"/>
            <a:ext cx="2908300" cy="5684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7" name="平行四辺形 6">
            <a:extLst>
              <a:ext uri="{FF2B5EF4-FFF2-40B4-BE49-F238E27FC236}">
                <a16:creationId xmlns:a16="http://schemas.microsoft.com/office/drawing/2014/main" id="{EC443C64-F5E2-4981-B70C-27588079A240}"/>
              </a:ext>
            </a:extLst>
          </p:cNvPr>
          <p:cNvSpPr/>
          <p:nvPr userDrawn="1"/>
        </p:nvSpPr>
        <p:spPr bwMode="auto">
          <a:xfrm>
            <a:off x="550298" y="3"/>
            <a:ext cx="11088250" cy="568411"/>
          </a:xfrm>
          <a:prstGeom prst="parallelogram">
            <a:avLst/>
          </a:prstGeom>
          <a:solidFill>
            <a:schemeClr val="accent1"/>
          </a:solidFill>
          <a:ln w="19050"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1200" cap="none" spc="0" normalizeH="0" baseline="0" noProof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6361" y="20703"/>
            <a:ext cx="10027758" cy="57115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9" name="スライド番号プレースホルダー 1">
            <a:extLst>
              <a:ext uri="{FF2B5EF4-FFF2-40B4-BE49-F238E27FC236}">
                <a16:creationId xmlns:a16="http://schemas.microsoft.com/office/drawing/2014/main" id="{8F8220A3-EB15-422D-80A0-52DF4F9154B1}"/>
              </a:ext>
            </a:extLst>
          </p:cNvPr>
          <p:cNvSpPr txBox="1">
            <a:spLocks/>
          </p:cNvSpPr>
          <p:nvPr userDrawn="1"/>
        </p:nvSpPr>
        <p:spPr>
          <a:xfrm>
            <a:off x="11257203" y="89731"/>
            <a:ext cx="914926" cy="4868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86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378" y="173068"/>
            <a:ext cx="1268586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510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7641320" cy="495021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ユーザー設定レイアウト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846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8F8220A3-EB15-422D-80A0-52DF4F9154B1}"/>
              </a:ext>
            </a:extLst>
          </p:cNvPr>
          <p:cNvSpPr txBox="1">
            <a:spLocks/>
          </p:cNvSpPr>
          <p:nvPr userDrawn="1"/>
        </p:nvSpPr>
        <p:spPr>
          <a:xfrm>
            <a:off x="11535684" y="6546337"/>
            <a:ext cx="36740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  <p:pic>
        <p:nvPicPr>
          <p:cNvPr id="3" name="図 2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DE81376-FD32-9CCB-D60D-5B8B2518E6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140" y="345395"/>
            <a:ext cx="1397393" cy="395766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5C0F86C-E766-E806-3404-8268A92E3C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6467" y="345395"/>
            <a:ext cx="1494011" cy="24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551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ユーザー設定レイアウ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9DC54-C7A3-4AF0-010B-33F61A63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14400"/>
            <a:ext cx="10668001" cy="506476"/>
          </a:xfrm>
        </p:spPr>
        <p:txBody>
          <a:bodyPr lIns="0" rIns="36000">
            <a:noAutofit/>
          </a:bodyPr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B2B6E22-3221-D05E-3B19-B87D5C61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B86E88B7-EB2D-E439-5677-034D3284C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00201"/>
            <a:ext cx="10668001" cy="506476"/>
          </a:xfrm>
        </p:spPr>
        <p:txBody>
          <a:bodyPr wrap="non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kumimoji="1" lang="ja-JP" altLang="en-US"/>
          </a:p>
        </p:txBody>
      </p:sp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155355CE-EE03-9BCD-5DC7-DC937CF514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30" y="301294"/>
            <a:ext cx="3230681" cy="506476"/>
          </a:xfrm>
          <a:prstGeom prst="rect">
            <a:avLst/>
          </a:prstGeom>
        </p:spPr>
      </p:pic>
      <p:sp>
        <p:nvSpPr>
          <p:cNvPr id="3" name="スライド番号プレースホルダー 5">
            <a:extLst>
              <a:ext uri="{FF2B5EF4-FFF2-40B4-BE49-F238E27FC236}">
                <a16:creationId xmlns:a16="http://schemas.microsoft.com/office/drawing/2014/main" id="{365558C0-40AA-8D19-EA32-BB871384CFD7}"/>
              </a:ext>
            </a:extLst>
          </p:cNvPr>
          <p:cNvSpPr txBox="1">
            <a:spLocks/>
          </p:cNvSpPr>
          <p:nvPr userDrawn="1"/>
        </p:nvSpPr>
        <p:spPr>
          <a:xfrm>
            <a:off x="8991600" y="6398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3FBF02-BF65-4193-9AAF-B2BC02183BA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73760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3696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  <p15:guide id="5" orient="horz" pos="1392">
          <p15:clr>
            <a:srgbClr val="FBAE40"/>
          </p15:clr>
        </p15:guide>
        <p15:guide id="6" pos="2064">
          <p15:clr>
            <a:srgbClr val="FBAE40"/>
          </p15:clr>
        </p15:guide>
        <p15:guide id="7" pos="2160">
          <p15:clr>
            <a:srgbClr val="FBAE40"/>
          </p15:clr>
        </p15:guide>
        <p15:guide id="8" pos="3792">
          <p15:clr>
            <a:srgbClr val="FBAE40"/>
          </p15:clr>
        </p15:guide>
        <p15:guide id="9" pos="3888">
          <p15:clr>
            <a:srgbClr val="FBAE40"/>
          </p15:clr>
        </p15:guide>
        <p15:guide id="10" pos="5520">
          <p15:clr>
            <a:srgbClr val="FBAE40"/>
          </p15:clr>
        </p15:guide>
        <p15:guide id="11" pos="556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ge_Basic_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3DC4B-26CF-4A79-AF22-A6168B038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827779082"/>
      </p:ext>
    </p:extLst>
  </p:cSld>
  <p:clrMapOvr>
    <a:masterClrMapping/>
  </p:clrMapOvr>
  <p:transition/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_Basic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73DC4B-26CF-4A79-AF22-A6168B038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980" y="437272"/>
            <a:ext cx="10988040" cy="49244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9E021DE0-3C6D-B619-B639-D697E395B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980" y="1212215"/>
            <a:ext cx="10988039" cy="307777"/>
          </a:xfrm>
        </p:spPr>
        <p:txBody>
          <a:bodyPr/>
          <a:lstStyle>
            <a:lvl1pPr algn="ctr"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608873826"/>
      </p:ext>
    </p:extLst>
  </p:cSld>
  <p:clrMapOvr>
    <a:masterClrMapping/>
  </p:clrMapOvr>
  <p:transition/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ユーザー設定レイアウト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9DC54-C7A3-4AF0-010B-33F61A63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14400"/>
            <a:ext cx="10668001" cy="506476"/>
          </a:xfrm>
        </p:spPr>
        <p:txBody>
          <a:bodyPr lIns="0" rIns="36000">
            <a:noAutofit/>
          </a:bodyPr>
          <a:lstStyle>
            <a:lvl1pPr algn="ctr">
              <a:defRPr sz="2800" b="1">
                <a:solidFill>
                  <a:schemeClr val="tx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7B2B6E22-3221-D05E-3B19-B87D5C61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" name="図 9" descr="ロゴ&#10;&#10;自動的に生成された説明">
            <a:extLst>
              <a:ext uri="{FF2B5EF4-FFF2-40B4-BE49-F238E27FC236}">
                <a16:creationId xmlns:a16="http://schemas.microsoft.com/office/drawing/2014/main" id="{155355CE-EE03-9BCD-5DC7-DC937CF514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30" y="6442117"/>
            <a:ext cx="1612489" cy="252791"/>
          </a:xfrm>
          <a:prstGeom prst="rect">
            <a:avLst/>
          </a:prstGeom>
        </p:spPr>
      </p:pic>
      <p:sp>
        <p:nvSpPr>
          <p:cNvPr id="3" name="スライド番号プレースホルダー 5">
            <a:extLst>
              <a:ext uri="{FF2B5EF4-FFF2-40B4-BE49-F238E27FC236}">
                <a16:creationId xmlns:a16="http://schemas.microsoft.com/office/drawing/2014/main" id="{365558C0-40AA-8D19-EA32-BB871384CFD7}"/>
              </a:ext>
            </a:extLst>
          </p:cNvPr>
          <p:cNvSpPr txBox="1">
            <a:spLocks/>
          </p:cNvSpPr>
          <p:nvPr userDrawn="1"/>
        </p:nvSpPr>
        <p:spPr>
          <a:xfrm>
            <a:off x="8991600" y="6398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A3FBF02-BF65-4193-9AAF-B2BC02183BAF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401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76">
          <p15:clr>
            <a:srgbClr val="FBAE40"/>
          </p15:clr>
        </p15:guide>
        <p15:guide id="2" orient="horz" pos="3696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  <p15:guide id="5" orient="horz" pos="1392">
          <p15:clr>
            <a:srgbClr val="FBAE40"/>
          </p15:clr>
        </p15:guide>
        <p15:guide id="6" pos="2064">
          <p15:clr>
            <a:srgbClr val="FBAE40"/>
          </p15:clr>
        </p15:guide>
        <p15:guide id="7" pos="2160">
          <p15:clr>
            <a:srgbClr val="FBAE40"/>
          </p15:clr>
        </p15:guide>
        <p15:guide id="8" pos="3792">
          <p15:clr>
            <a:srgbClr val="FBAE40"/>
          </p15:clr>
        </p15:guide>
        <p15:guide id="9" pos="3888">
          <p15:clr>
            <a:srgbClr val="FBAE40"/>
          </p15:clr>
        </p15:guide>
        <p15:guide id="10" pos="5520">
          <p15:clr>
            <a:srgbClr val="FBAE40"/>
          </p15:clr>
        </p15:guide>
        <p15:guide id="11" pos="5568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表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14FAE9A-44BF-EAF6-D02D-033526FB99D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FEA174C-E30B-D902-197D-D715E3E6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anchor="ctr" anchorCtr="0"/>
          <a:lstStyle>
            <a:lvl1pPr algn="ctr">
              <a:defRPr sz="2400" b="1" spc="30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12" name="字幕 2">
            <a:extLst>
              <a:ext uri="{FF2B5EF4-FFF2-40B4-BE49-F238E27FC236}">
                <a16:creationId xmlns:a16="http://schemas.microsoft.com/office/drawing/2014/main" id="{DDD6F523-907F-76ED-50FE-C4E3A7684D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750" y="5397713"/>
            <a:ext cx="10754913" cy="942625"/>
          </a:xfrm>
          <a:prstGeom prst="rect">
            <a:avLst/>
          </a:prstGeom>
        </p:spPr>
        <p:txBody>
          <a:bodyPr lIns="0" r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88227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10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8963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7122962" cy="49502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34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1374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白紙_部署名入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73F71EC-FE3B-440D-8E16-F32193C0D2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38596" r="9300" b="38596"/>
          <a:stretch/>
        </p:blipFill>
        <p:spPr>
          <a:xfrm>
            <a:off x="280566" y="228842"/>
            <a:ext cx="1616097" cy="2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95857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97520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1">
            <a:extLst>
              <a:ext uri="{FF2B5EF4-FFF2-40B4-BE49-F238E27FC236}">
                <a16:creationId xmlns:a16="http://schemas.microsoft.com/office/drawing/2014/main" id="{602D7547-F64C-E08A-D571-9F16AD230754}"/>
              </a:ext>
            </a:extLst>
          </p:cNvPr>
          <p:cNvSpPr txBox="1">
            <a:spLocks/>
          </p:cNvSpPr>
          <p:nvPr userDrawn="1"/>
        </p:nvSpPr>
        <p:spPr>
          <a:xfrm>
            <a:off x="11434046" y="89481"/>
            <a:ext cx="678269" cy="4868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6027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8678010" cy="495021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3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1467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94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422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1">
            <a:extLst>
              <a:ext uri="{FF2B5EF4-FFF2-40B4-BE49-F238E27FC236}">
                <a16:creationId xmlns:a16="http://schemas.microsoft.com/office/drawing/2014/main" id="{602D7547-F64C-E08A-D571-9F16AD230754}"/>
              </a:ext>
            </a:extLst>
          </p:cNvPr>
          <p:cNvSpPr txBox="1">
            <a:spLocks/>
          </p:cNvSpPr>
          <p:nvPr userDrawn="1"/>
        </p:nvSpPr>
        <p:spPr>
          <a:xfrm>
            <a:off x="11434046" y="89481"/>
            <a:ext cx="678269" cy="48683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4C48C1-27AB-4370-B9D7-1B495608BDB5}" type="slidenum">
              <a:rPr kumimoji="1" lang="ja-JP" altLang="en-US" sz="18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メイリオ" panose="020B0604030504040204" pitchFamily="50" charset="-128"/>
                <a:cs typeface="+mn-cs"/>
              </a:rPr>
              <a:pPr marL="0" marR="0" lvl="0" indent="0" algn="r" defTabSz="45720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ja-JP" altLang="en-US" sz="186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メイリオ" panose="020B060403050404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682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617111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Blue_IUO &amp; Pub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96E8CE-4E51-D884-46CD-D79656C5A919}"/>
              </a:ext>
            </a:extLst>
          </p:cNvPr>
          <p:cNvSpPr/>
          <p:nvPr userDrawn="1"/>
        </p:nvSpPr>
        <p:spPr>
          <a:xfrm>
            <a:off x="0" y="0"/>
            <a:ext cx="12192000" cy="6866546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45C080F-4631-4517-A924-E7CE2C69E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82406"/>
            <a:ext cx="9144000" cy="693187"/>
          </a:xfrm>
        </p:spPr>
        <p:txBody>
          <a:bodyPr anchor="ctr" anchorCtr="0">
            <a:normAutofit/>
          </a:bodyPr>
          <a:lstStyle>
            <a:lvl1pPr algn="ctr">
              <a:defRPr sz="4000" b="0">
                <a:solidFill>
                  <a:schemeClr val="bg1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FA1A318-CB07-4ACE-82CF-9357DF246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2856"/>
            <a:ext cx="9144000" cy="360362"/>
          </a:xfrm>
        </p:spPr>
        <p:txBody>
          <a:bodyPr anchor="ctr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E51603E-33BA-490D-8797-AC00481EF2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75" y="811530"/>
            <a:ext cx="2102390" cy="338063"/>
          </a:xfrm>
          <a:prstGeom prst="rect">
            <a:avLst/>
          </a:prstGeom>
        </p:spPr>
      </p:pic>
      <p:sp>
        <p:nvSpPr>
          <p:cNvPr id="9" name="Holder 5">
            <a:extLst>
              <a:ext uri="{FF2B5EF4-FFF2-40B4-BE49-F238E27FC236}">
                <a16:creationId xmlns:a16="http://schemas.microsoft.com/office/drawing/2014/main" id="{759AF16C-02A4-43FA-8FE8-6962BA7878A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3349729" y="5752951"/>
            <a:ext cx="5464515" cy="307777"/>
          </a:xfrm>
          <a:prstGeom prst="rect">
            <a:avLst/>
          </a:prstGeom>
        </p:spPr>
        <p:txBody>
          <a:bodyPr wrap="none" lIns="0" tIns="0" rIns="0" bIns="0" anchor="ctr"/>
          <a:lstStyle>
            <a:lvl1pPr algn="ctr">
              <a:defRPr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endParaRPr 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8E73309-62A7-4462-844C-8A60EC167D7C}"/>
              </a:ext>
            </a:extLst>
          </p:cNvPr>
          <p:cNvSpPr/>
          <p:nvPr userDrawn="1"/>
        </p:nvSpPr>
        <p:spPr>
          <a:xfrm>
            <a:off x="9709608" y="6106448"/>
            <a:ext cx="2360472" cy="685165"/>
          </a:xfrm>
          <a:prstGeom prst="rect">
            <a:avLst/>
          </a:prstGeom>
          <a:solidFill>
            <a:srgbClr val="0055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18954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タイトル 2">
            <a:extLst>
              <a:ext uri="{FF2B5EF4-FFF2-40B4-BE49-F238E27FC236}">
                <a16:creationId xmlns:a16="http://schemas.microsoft.com/office/drawing/2014/main" id="{2B61FC6A-9763-7552-E3A9-EB1DD1A65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" y="35639"/>
            <a:ext cx="6710418" cy="495021"/>
          </a:xfrm>
        </p:spPr>
        <p:txBody>
          <a:bodyPr>
            <a:normAutofit/>
          </a:bodyPr>
          <a:lstStyle>
            <a:lvl1pPr>
              <a:defRPr sz="2000">
                <a:latin typeface="+mj-ea"/>
                <a:ea typeface="+mj-ea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9A784FC-2541-B9B3-6D6D-A28F6F0CE2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0298" y="193888"/>
            <a:ext cx="1268587" cy="205525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4122A28-EF33-F511-A8EF-BBBA9EDB76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178" y="118759"/>
            <a:ext cx="9842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800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線コネクタ 6"/>
          <p:cNvCxnSpPr/>
          <p:nvPr userDrawn="1"/>
        </p:nvCxnSpPr>
        <p:spPr>
          <a:xfrm>
            <a:off x="119336" y="584684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5"/>
          <p:cNvSpPr>
            <a:spLocks noChangeArrowheads="1"/>
          </p:cNvSpPr>
          <p:nvPr userDrawn="1"/>
        </p:nvSpPr>
        <p:spPr bwMode="auto">
          <a:xfrm>
            <a:off x="11424640" y="659737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algn="ctr">
              <a:lnSpc>
                <a:spcPct val="90000"/>
              </a:lnSpc>
            </a:pPr>
            <a:fld id="{FCED8852-E44E-4213-8206-2B543753A339}" type="slidenum">
              <a:rPr lang="en-US" altLang="ja-JP" sz="160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algn="ctr">
                <a:lnSpc>
                  <a:spcPct val="90000"/>
                </a:lnSpc>
              </a:pPr>
              <a:t>‹#›</a:t>
            </a:fld>
            <a:endParaRPr lang="en-US" altLang="ja-JP" sz="160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algn="r" eaLnBrk="1" hangingPunct="1"/>
            <a:r>
              <a:rPr lang="en-US" altLang="ja-JP" sz="1050">
                <a:solidFill>
                  <a:srgbClr val="0041C0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lang="ja-JP" altLang="en-US" sz="1050">
              <a:solidFill>
                <a:srgbClr val="0041C0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349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037ACC01-932D-AD6B-27EF-EA881ADC7BC5}"/>
              </a:ext>
            </a:extLst>
          </p:cNvPr>
          <p:cNvCxnSpPr/>
          <p:nvPr userDrawn="1"/>
        </p:nvCxnSpPr>
        <p:spPr>
          <a:xfrm>
            <a:off x="330744" y="684429"/>
            <a:ext cx="11520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39D0CE3D-FF4D-2EF6-9B16-E15CE6B2DA0E}"/>
              </a:ext>
            </a:extLst>
          </p:cNvPr>
          <p:cNvSpPr/>
          <p:nvPr userDrawn="1"/>
        </p:nvSpPr>
        <p:spPr>
          <a:xfrm>
            <a:off x="9886488" y="245473"/>
            <a:ext cx="642245" cy="21664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kumimoji="1" lang="en-US" altLang="ja-JP" sz="800" dirty="0">
                <a:solidFill>
                  <a:schemeClr val="bg1"/>
                </a:solidFill>
              </a:rPr>
              <a:t>Confidential</a:t>
            </a:r>
            <a:endParaRPr kumimoji="1" lang="ja-JP" altLang="en-US" sz="800" dirty="0">
              <a:solidFill>
                <a:schemeClr val="bg1"/>
              </a:solidFill>
            </a:endParaRP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F4E27D56-9943-17FF-52BB-021453DF9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56" y="61993"/>
            <a:ext cx="9450586" cy="6224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7" name="図 6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A42C6A0-47AD-E19E-B4E2-B391903228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388" y="193842"/>
            <a:ext cx="1044000" cy="295679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EE0C6E41-6F11-5AA2-5CFA-9D4BD1EA4D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424640" y="6607882"/>
            <a:ext cx="432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1"/>
          <a:lstStyle>
            <a:lvl1pPr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1pPr>
            <a:lvl2pPr marL="46513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2pPr>
            <a:lvl3pPr marL="93027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3pPr>
            <a:lvl4pPr marL="1393825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4pPr>
            <a:lvl5pPr marL="1855788" defTabSz="930275"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5pPr>
            <a:lvl6pPr marL="23129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6pPr>
            <a:lvl7pPr marL="27701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7pPr>
            <a:lvl8pPr marL="32273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8pPr>
            <a:lvl9pPr marL="3684588" defTabSz="93027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</a:defRPr>
            </a:lvl9pPr>
          </a:lstStyle>
          <a:p>
            <a:pPr marL="0" marR="0" lvl="0" indent="0" algn="ctr" defTabSz="9302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ED8852-E44E-4213-8206-2B543753A339}" type="slidenum"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pPr marL="0" marR="0" lvl="0" indent="0" algn="ctr" defTabSz="93027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1600" b="0" i="0" u="none" strike="noStrike" kern="1200" cap="none" spc="0" normalizeH="0" baseline="0" noProof="0" dirty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DBB9F9D-417A-C25C-4B51-C98CC4235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361" y="6615372"/>
            <a:ext cx="1120003" cy="180000"/>
          </a:xfrm>
          <a:prstGeom prst="rect">
            <a:avLst/>
          </a:prstGeom>
        </p:spPr>
      </p:pic>
      <p:sp>
        <p:nvSpPr>
          <p:cNvPr id="8" name="Rectangle 15">
            <a:extLst>
              <a:ext uri="{FF2B5EF4-FFF2-40B4-BE49-F238E27FC236}">
                <a16:creationId xmlns:a16="http://schemas.microsoft.com/office/drawing/2014/main" id="{DFD5CB80-5845-E59D-C993-F64CB7763158}"/>
              </a:ext>
            </a:extLst>
          </p:cNvPr>
          <p:cNvSpPr>
            <a:spLocks noGrp="1" noChangeArrowheads="1"/>
          </p:cNvSpPr>
          <p:nvPr userDrawn="1"/>
        </p:nvSpPr>
        <p:spPr bwMode="auto">
          <a:xfrm>
            <a:off x="10704592" y="6597352"/>
            <a:ext cx="720000" cy="2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lIns="91419" tIns="45709" rIns="91419" bIns="45709" anchor="ctr" anchorCtr="0"/>
          <a:lstStyle>
            <a:lvl1pPr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0" i="0" u="none" strike="noStrike" kern="1200" cap="none" spc="0" normalizeH="0" baseline="0" noProof="0">
                <a:ln>
                  <a:noFill/>
                </a:ln>
                <a:solidFill>
                  <a:srgbClr val="0041C0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Beauty and Personal care Business Division</a:t>
            </a:r>
            <a:endParaRPr kumimoji="1" lang="ja-JP" altLang="en-US" sz="1050" b="0" i="0" u="none" strike="noStrike" kern="1200" cap="none" spc="0" normalizeH="0" baseline="0" noProof="0">
              <a:ln>
                <a:noFill/>
              </a:ln>
              <a:solidFill>
                <a:srgbClr val="0041C0"/>
              </a:solidFill>
              <a:effectLst/>
              <a:uLnTx/>
              <a:uFillTx/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4AD0808-C114-A311-C7D9-1C7F12656EDF}"/>
              </a:ext>
            </a:extLst>
          </p:cNvPr>
          <p:cNvCxnSpPr/>
          <p:nvPr userDrawn="1"/>
        </p:nvCxnSpPr>
        <p:spPr>
          <a:xfrm>
            <a:off x="11424600" y="6597380"/>
            <a:ext cx="0" cy="216000"/>
          </a:xfrm>
          <a:prstGeom prst="line">
            <a:avLst/>
          </a:prstGeom>
          <a:ln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7AB724B-4D7E-89B0-95FF-742A85A5F849}"/>
              </a:ext>
            </a:extLst>
          </p:cNvPr>
          <p:cNvCxnSpPr/>
          <p:nvPr userDrawn="1"/>
        </p:nvCxnSpPr>
        <p:spPr>
          <a:xfrm>
            <a:off x="119336" y="6561348"/>
            <a:ext cx="11952000" cy="0"/>
          </a:xfrm>
          <a:prstGeom prst="line">
            <a:avLst/>
          </a:prstGeom>
          <a:ln w="12700" cap="rnd">
            <a:solidFill>
              <a:srgbClr val="0041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915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theme" Target="../theme/theme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0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119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10" r:id="rId2"/>
    <p:sldLayoutId id="2147483686" r:id="rId3"/>
    <p:sldLayoutId id="2147483785" r:id="rId4"/>
    <p:sldLayoutId id="2147483786" r:id="rId5"/>
    <p:sldLayoutId id="2147483784" r:id="rId6"/>
    <p:sldLayoutId id="2147483790" r:id="rId7"/>
    <p:sldLayoutId id="2147483791" r:id="rId8"/>
    <p:sldLayoutId id="2147483691" r:id="rId9"/>
    <p:sldLayoutId id="214748369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962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6" r:id="rId1"/>
    <p:sldLayoutId id="2147484178" r:id="rId2"/>
    <p:sldLayoutId id="21474841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135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627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2" r:id="rId1"/>
    <p:sldLayoutId id="2147484203" r:id="rId2"/>
    <p:sldLayoutId id="2147484204" r:id="rId3"/>
    <p:sldLayoutId id="2147484205" r:id="rId4"/>
    <p:sldLayoutId id="214748420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703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  <p:sldLayoutId id="2147484220" r:id="rId13"/>
    <p:sldLayoutId id="2147484221" r:id="rId14"/>
    <p:sldLayoutId id="2147484222" r:id="rId15"/>
    <p:sldLayoutId id="2147484223" r:id="rId16"/>
    <p:sldLayoutId id="2147484224" r:id="rId17"/>
    <p:sldLayoutId id="2147484225" r:id="rId18"/>
    <p:sldLayoutId id="2147484226" r:id="rId19"/>
    <p:sldLayoutId id="2147484227" r:id="rId20"/>
    <p:sldLayoutId id="2147484228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136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65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  <p:sldLayoutId id="2147483964" r:id="rId15"/>
    <p:sldLayoutId id="2147483965" r:id="rId16"/>
    <p:sldLayoutId id="2147483967" r:id="rId17"/>
    <p:sldLayoutId id="2147483968" r:id="rId18"/>
    <p:sldLayoutId id="2147483969" r:id="rId19"/>
    <p:sldLayoutId id="214748397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309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  <p:sldLayoutId id="2147484005" r:id="rId12"/>
    <p:sldLayoutId id="2147484006" r:id="rId13"/>
    <p:sldLayoutId id="2147484007" r:id="rId14"/>
    <p:sldLayoutId id="2147484008" r:id="rId15"/>
    <p:sldLayoutId id="2147484009" r:id="rId16"/>
    <p:sldLayoutId id="2147484010" r:id="rId17"/>
    <p:sldLayoutId id="2147484011" r:id="rId18"/>
    <p:sldLayoutId id="2147484012" r:id="rId19"/>
    <p:sldLayoutId id="2147484013" r:id="rId20"/>
    <p:sldLayoutId id="2147484014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649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  <p:sldLayoutId id="2147484028" r:id="rId13"/>
    <p:sldLayoutId id="2147484029" r:id="rId14"/>
    <p:sldLayoutId id="2147484030" r:id="rId15"/>
    <p:sldLayoutId id="2147484031" r:id="rId16"/>
    <p:sldLayoutId id="2147484032" r:id="rId17"/>
    <p:sldLayoutId id="2147484033" r:id="rId18"/>
    <p:sldLayoutId id="2147484034" r:id="rId19"/>
    <p:sldLayoutId id="2147484035" r:id="rId20"/>
    <p:sldLayoutId id="2147484036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548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0" r:id="rId1"/>
    <p:sldLayoutId id="2147484121" r:id="rId2"/>
    <p:sldLayoutId id="2147484122" r:id="rId3"/>
    <p:sldLayoutId id="214748412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612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962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1" r:id="rId2"/>
    <p:sldLayoutId id="2147484132" r:id="rId3"/>
    <p:sldLayoutId id="214748413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907871-41C6-4EFE-95B1-FCC7B9C1080A}" type="datetimeFigureOut">
              <a:rPr kumimoji="1" lang="ja-JP" altLang="en-US" smtClean="0"/>
              <a:t>2025/12/15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8486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zddJs16GU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51.png"/><Relationship Id="rId4" Type="http://schemas.openxmlformats.org/officeDocument/2006/relationships/hyperlink" Target="https://ec-plus.panasonic.jp/store/page/RizMo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3.jpe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1rgW245Bz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5.png"/><Relationship Id="rId11" Type="http://schemas.openxmlformats.org/officeDocument/2006/relationships/image" Target="../media/image6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microsoft.com/office/2007/relationships/hdphoto" Target="../media/hdphoto2.wdp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89E3CE1-5082-AD83-97FB-243AAD5AF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66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57B81-29AA-0574-9EC1-BDB9B9B01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043B197-8D6B-0470-35F2-22594A1BA1B4}"/>
              </a:ext>
            </a:extLst>
          </p:cNvPr>
          <p:cNvSpPr/>
          <p:nvPr/>
        </p:nvSpPr>
        <p:spPr>
          <a:xfrm>
            <a:off x="761999" y="1628775"/>
            <a:ext cx="3413086" cy="2962917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BAB5F98-580C-11B9-007F-64DFEE097925}"/>
              </a:ext>
            </a:extLst>
          </p:cNvPr>
          <p:cNvSpPr/>
          <p:nvPr/>
        </p:nvSpPr>
        <p:spPr>
          <a:xfrm>
            <a:off x="4389456" y="1617345"/>
            <a:ext cx="3413086" cy="2962917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F58014D9-6F7E-1758-547B-FFBD6F7DF8D4}"/>
              </a:ext>
            </a:extLst>
          </p:cNvPr>
          <p:cNvSpPr/>
          <p:nvPr/>
        </p:nvSpPr>
        <p:spPr>
          <a:xfrm>
            <a:off x="7999111" y="1617345"/>
            <a:ext cx="3413086" cy="2962917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0D6F0EE-D58B-DDB7-CD53-C9B6AB62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550" y="914400"/>
            <a:ext cx="8934450" cy="506476"/>
          </a:xfrm>
        </p:spPr>
        <p:txBody>
          <a:bodyPr/>
          <a:lstStyle/>
          <a:p>
            <a:pPr algn="l"/>
            <a:r>
              <a:rPr kumimoji="1" lang="ja-JP" altLang="en-US"/>
              <a:t>「今日」「先々」「周期ごと」に、あなたのデータを分析・予測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F22C5D2-E329-A445-5663-27FB91A35EE3}"/>
              </a:ext>
            </a:extLst>
          </p:cNvPr>
          <p:cNvSpPr/>
          <p:nvPr/>
        </p:nvSpPr>
        <p:spPr>
          <a:xfrm>
            <a:off x="762000" y="940926"/>
            <a:ext cx="1626020" cy="506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2.</a:t>
            </a: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分析・予測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81854EE-B704-31D6-A377-D0204702B72E}"/>
              </a:ext>
            </a:extLst>
          </p:cNvPr>
          <p:cNvSpPr txBox="1"/>
          <p:nvPr/>
        </p:nvSpPr>
        <p:spPr>
          <a:xfrm>
            <a:off x="762000" y="4451628"/>
            <a:ext cx="3430890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今日の体調を予報</a:t>
            </a:r>
            <a:endParaRPr kumimoji="1" lang="en-US" altLang="ja-JP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計測したデータをもとに、天気予報のように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その日の体調を予測。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画面の色やキャッチーな言葉、スコア、グラフなどで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体調に影響を与えている項目を一目で確認可能。</a:t>
            </a:r>
          </a:p>
        </p:txBody>
      </p:sp>
      <p:pic>
        <p:nvPicPr>
          <p:cNvPr id="21" name="図 20" descr="グラフ, 散布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40149AF-AE7E-3CAC-1035-1F954CB7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861" y="1628775"/>
            <a:ext cx="1280277" cy="2773934"/>
          </a:xfrm>
          <a:prstGeom prst="rect">
            <a:avLst/>
          </a:prstGeom>
        </p:spPr>
      </p:pic>
      <p:pic>
        <p:nvPicPr>
          <p:cNvPr id="23" name="図 22" descr="タイムライン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2B237FB-46E0-945C-6738-B4BE06F6A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516" y="1628775"/>
            <a:ext cx="1280276" cy="2777547"/>
          </a:xfrm>
          <a:prstGeom prst="rect">
            <a:avLst/>
          </a:prstGeom>
        </p:spPr>
      </p:pic>
      <p:pic>
        <p:nvPicPr>
          <p:cNvPr id="39" name="図 38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C89F9CB-5599-5F0D-5B4A-A1A0A3D97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684" y="1628775"/>
            <a:ext cx="1280277" cy="2777549"/>
          </a:xfrm>
          <a:prstGeom prst="rect">
            <a:avLst/>
          </a:prstGeom>
        </p:spPr>
      </p:pic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80A09D73-59C2-9B8F-23E1-A28B38ED2852}"/>
              </a:ext>
            </a:extLst>
          </p:cNvPr>
          <p:cNvSpPr txBox="1"/>
          <p:nvPr/>
        </p:nvSpPr>
        <p:spPr>
          <a:xfrm>
            <a:off x="4367173" y="4451628"/>
            <a:ext cx="3430890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先々の体調を予測</a:t>
            </a:r>
            <a:endParaRPr kumimoji="1" lang="en-US" altLang="ja-JP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今後一ヶ月の体調のリズムをグラフの色や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点の大きさ等の違いで、かんたんに確認。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不調</a:t>
            </a:r>
            <a:r>
              <a:rPr kumimoji="1" lang="ja-JP" altLang="en-US" sz="11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＊</a:t>
            </a: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のアイコンで、いつどんな不調</a:t>
            </a:r>
            <a:r>
              <a:rPr kumimoji="1" lang="ja-JP" altLang="en-US" sz="11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＊</a:t>
            </a: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が起きるかを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予測でき、事前の準備や心構えに役立つ。</a:t>
            </a: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4BD0829B-E82F-8909-04AA-AC9485B46423}"/>
              </a:ext>
            </a:extLst>
          </p:cNvPr>
          <p:cNvSpPr txBox="1"/>
          <p:nvPr/>
        </p:nvSpPr>
        <p:spPr>
          <a:xfrm>
            <a:off x="7990209" y="4451628"/>
            <a:ext cx="3430890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周期全体の体調傾向レポート</a:t>
            </a:r>
            <a:endParaRPr kumimoji="1" lang="en-US" altLang="ja-JP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生理周期全体を通じた、あなたの状態や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体調の変化を、タイプ別表示や図などを使い、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きめ細かくお伝え。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452652A6-89EF-6C40-EA71-09E0776FF072}"/>
              </a:ext>
            </a:extLst>
          </p:cNvPr>
          <p:cNvGrpSpPr/>
          <p:nvPr/>
        </p:nvGrpSpPr>
        <p:grpSpPr>
          <a:xfrm>
            <a:off x="6563637" y="200401"/>
            <a:ext cx="5381857" cy="265111"/>
            <a:chOff x="761999" y="2508285"/>
            <a:chExt cx="10281622" cy="506475"/>
          </a:xfrm>
        </p:grpSpPr>
        <p:cxnSp>
          <p:nvCxnSpPr>
            <p:cNvPr id="5" name="直線コネクタ 4">
              <a:extLst>
                <a:ext uri="{FF2B5EF4-FFF2-40B4-BE49-F238E27FC236}">
                  <a16:creationId xmlns:a16="http://schemas.microsoft.com/office/drawing/2014/main" id="{B12D1A1C-0817-6A64-29E5-5DEAAA29D3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3724" y="2743754"/>
              <a:ext cx="7854825" cy="130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914C5498-1D38-82B7-197E-C2C54BBDCBF6}"/>
                </a:ext>
              </a:extLst>
            </p:cNvPr>
            <p:cNvSpPr/>
            <p:nvPr/>
          </p:nvSpPr>
          <p:spPr>
            <a:xfrm>
              <a:off x="761999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1.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計測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1BD1369D-ED60-A623-053E-AA52EE2B1140}"/>
                </a:ext>
              </a:extLst>
            </p:cNvPr>
            <p:cNvSpPr/>
            <p:nvPr/>
          </p:nvSpPr>
          <p:spPr>
            <a:xfrm>
              <a:off x="3647200" y="2508285"/>
              <a:ext cx="1626020" cy="5064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2.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分析・予測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E412224-4E9D-5B97-B78D-322642EF6F1C}"/>
                </a:ext>
              </a:extLst>
            </p:cNvPr>
            <p:cNvSpPr/>
            <p:nvPr/>
          </p:nvSpPr>
          <p:spPr>
            <a:xfrm>
              <a:off x="65324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3.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アドバイス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1517C935-8D8C-E4CD-566E-0C4CA4501F08}"/>
                </a:ext>
              </a:extLst>
            </p:cNvPr>
            <p:cNvSpPr/>
            <p:nvPr/>
          </p:nvSpPr>
          <p:spPr>
            <a:xfrm>
              <a:off x="94176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4.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サポート</a:t>
              </a: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5CD1289-8441-0F65-4EDD-75AEBD95F104}"/>
              </a:ext>
            </a:extLst>
          </p:cNvPr>
          <p:cNvSpPr txBox="1"/>
          <p:nvPr/>
        </p:nvSpPr>
        <p:spPr>
          <a:xfrm>
            <a:off x="6663076" y="5940371"/>
            <a:ext cx="48317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※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画面は開発中のイメージです。＊不調とは、生理周期や睡眠状態に関係した体調変化のこと</a:t>
            </a:r>
          </a:p>
        </p:txBody>
      </p:sp>
    </p:spTree>
    <p:extLst>
      <p:ext uri="{BB962C8B-B14F-4D97-AF65-F5344CB8AC3E}">
        <p14:creationId xmlns:p14="http://schemas.microsoft.com/office/powerpoint/2010/main" val="1984078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41163-9AF2-6DB8-8406-9BD576DFC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090F9A-05D4-02CE-EC7C-60E2C8B5B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406" y="914400"/>
            <a:ext cx="9623194" cy="506476"/>
          </a:xfrm>
        </p:spPr>
        <p:txBody>
          <a:bodyPr/>
          <a:lstStyle/>
          <a:p>
            <a:pPr algn="l"/>
            <a:r>
              <a:rPr kumimoji="1" lang="ja-JP" altLang="en-US" sz="2600" spc="-170">
                <a:latin typeface="+mn-ea"/>
                <a:ea typeface="+mn-ea"/>
              </a:rPr>
              <a:t>データ</a:t>
            </a:r>
            <a:r>
              <a:rPr kumimoji="1" lang="ja-JP" altLang="en-US" sz="2400" spc="-170">
                <a:latin typeface="+mn-ea"/>
                <a:ea typeface="+mn-ea"/>
              </a:rPr>
              <a:t>に</a:t>
            </a:r>
            <a:r>
              <a:rPr kumimoji="1" lang="ja-JP" altLang="en-US" sz="2600" spc="-170">
                <a:latin typeface="+mn-ea"/>
                <a:ea typeface="+mn-ea"/>
              </a:rPr>
              <a:t>基づき、あなた</a:t>
            </a:r>
            <a:r>
              <a:rPr kumimoji="1" lang="ja-JP" altLang="en-US" sz="2400" spc="-170">
                <a:latin typeface="+mn-ea"/>
                <a:ea typeface="+mn-ea"/>
              </a:rPr>
              <a:t>の</a:t>
            </a:r>
            <a:r>
              <a:rPr kumimoji="1" lang="ja-JP" altLang="en-US" sz="2600" spc="-170">
                <a:latin typeface="+mn-ea"/>
                <a:ea typeface="+mn-ea"/>
              </a:rPr>
              <a:t>状態に合ったアドバイス</a:t>
            </a:r>
            <a:r>
              <a:rPr kumimoji="1" lang="ja-JP" altLang="en-US" sz="2400" spc="-170">
                <a:latin typeface="+mn-ea"/>
                <a:ea typeface="+mn-ea"/>
              </a:rPr>
              <a:t>を</a:t>
            </a:r>
            <a:r>
              <a:rPr kumimoji="1" lang="ja-JP" altLang="en-US" sz="2600" spc="-170">
                <a:latin typeface="+mn-ea"/>
                <a:ea typeface="+mn-ea"/>
              </a:rPr>
              <a:t>様々</a:t>
            </a:r>
            <a:r>
              <a:rPr kumimoji="1" lang="ja-JP" altLang="en-US" sz="2400" spc="-170">
                <a:latin typeface="+mn-ea"/>
                <a:ea typeface="+mn-ea"/>
              </a:rPr>
              <a:t>な</a:t>
            </a:r>
            <a:r>
              <a:rPr kumimoji="1" lang="ja-JP" altLang="en-US" sz="2600" spc="-170">
                <a:latin typeface="+mn-ea"/>
                <a:ea typeface="+mn-ea"/>
              </a:rPr>
              <a:t>タイミング</a:t>
            </a:r>
            <a:r>
              <a:rPr kumimoji="1" lang="ja-JP" altLang="en-US" sz="2400" spc="-170">
                <a:latin typeface="+mn-ea"/>
                <a:ea typeface="+mn-ea"/>
              </a:rPr>
              <a:t>で</a:t>
            </a:r>
            <a:endParaRPr kumimoji="1" lang="ja-JP" altLang="en-US" sz="2600" spc="-170">
              <a:latin typeface="+mn-ea"/>
              <a:ea typeface="+mn-ea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1BE795A-D455-B94F-B60F-9E2AD0EA5674}"/>
              </a:ext>
            </a:extLst>
          </p:cNvPr>
          <p:cNvSpPr/>
          <p:nvPr/>
        </p:nvSpPr>
        <p:spPr>
          <a:xfrm>
            <a:off x="762000" y="940926"/>
            <a:ext cx="1626020" cy="506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3.</a:t>
            </a: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アドバイス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FAD217B-0DD8-3BC2-0032-3357754D1E27}"/>
              </a:ext>
            </a:extLst>
          </p:cNvPr>
          <p:cNvSpPr txBox="1"/>
          <p:nvPr/>
        </p:nvSpPr>
        <p:spPr>
          <a:xfrm>
            <a:off x="2480701" y="4522039"/>
            <a:ext cx="2066351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今日の体調に合った</a:t>
            </a:r>
            <a:endParaRPr kumimoji="1" lang="en-US" altLang="ja-JP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アドバイス</a:t>
            </a:r>
            <a:endParaRPr kumimoji="1" lang="en-US" altLang="ja-JP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あなたの体調の予報をもとに、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体調を整えるための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ちょっとしたヒントをお届け</a:t>
            </a:r>
          </a:p>
        </p:txBody>
      </p:sp>
      <p:pic>
        <p:nvPicPr>
          <p:cNvPr id="6" name="図 5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2C389C3-9948-E9BA-95CD-B216E11B75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348" y="2001762"/>
            <a:ext cx="1226455" cy="2506807"/>
          </a:xfrm>
          <a:prstGeom prst="rect">
            <a:avLst/>
          </a:prstGeom>
        </p:spPr>
      </p:pic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C222981F-B456-67A4-C3AF-A892AA695641}"/>
              </a:ext>
            </a:extLst>
          </p:cNvPr>
          <p:cNvCxnSpPr>
            <a:cxnSpLocks/>
          </p:cNvCxnSpPr>
          <p:nvPr/>
        </p:nvCxnSpPr>
        <p:spPr>
          <a:xfrm>
            <a:off x="1909918" y="2678300"/>
            <a:ext cx="895092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5A755550-EE6E-CBA1-430E-72E577B8C681}"/>
              </a:ext>
            </a:extLst>
          </p:cNvPr>
          <p:cNvCxnSpPr>
            <a:cxnSpLocks/>
          </p:cNvCxnSpPr>
          <p:nvPr/>
        </p:nvCxnSpPr>
        <p:spPr>
          <a:xfrm>
            <a:off x="1867056" y="3562332"/>
            <a:ext cx="3234292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77174BA-63A8-CD7C-FD18-347D847618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010" y="1992528"/>
            <a:ext cx="1226455" cy="2506807"/>
          </a:xfrm>
          <a:prstGeom prst="rect">
            <a:avLst/>
          </a:prstGeom>
        </p:spPr>
      </p:pic>
      <p:pic>
        <p:nvPicPr>
          <p:cNvPr id="18" name="図 17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46DF1C8-C6E7-850A-6EB6-C20D56A453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644" y="2059814"/>
            <a:ext cx="1133396" cy="2316599"/>
          </a:xfrm>
          <a:prstGeom prst="rect">
            <a:avLst/>
          </a:prstGeom>
        </p:spPr>
      </p:pic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EC2BF41-5FAA-4698-2D34-EF80531ED968}"/>
              </a:ext>
            </a:extLst>
          </p:cNvPr>
          <p:cNvCxnSpPr>
            <a:cxnSpLocks/>
          </p:cNvCxnSpPr>
          <p:nvPr/>
        </p:nvCxnSpPr>
        <p:spPr>
          <a:xfrm>
            <a:off x="8666114" y="3218114"/>
            <a:ext cx="1008545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A68DA20-E599-F434-A1D1-C4EA59971E9E}"/>
              </a:ext>
            </a:extLst>
          </p:cNvPr>
          <p:cNvSpPr/>
          <p:nvPr/>
        </p:nvSpPr>
        <p:spPr>
          <a:xfrm>
            <a:off x="7085299" y="1618202"/>
            <a:ext cx="4335917" cy="2821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生理周期ごと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742721E-A4D9-1E5A-3736-3ECDFE733AD2}"/>
              </a:ext>
            </a:extLst>
          </p:cNvPr>
          <p:cNvSpPr/>
          <p:nvPr/>
        </p:nvSpPr>
        <p:spPr>
          <a:xfrm>
            <a:off x="768375" y="1634475"/>
            <a:ext cx="6115540" cy="282108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日々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90CCB07-6C28-75B0-3157-829B8B20D1AE}"/>
              </a:ext>
            </a:extLst>
          </p:cNvPr>
          <p:cNvSpPr txBox="1"/>
          <p:nvPr/>
        </p:nvSpPr>
        <p:spPr>
          <a:xfrm>
            <a:off x="4851209" y="4522039"/>
            <a:ext cx="2032706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今感じている不調への</a:t>
            </a:r>
            <a:endParaRPr kumimoji="1" lang="en-US" altLang="ja-JP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アドバイス</a:t>
            </a:r>
            <a:endParaRPr kumimoji="1" lang="en-US" altLang="ja-JP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感じている不調</a:t>
            </a:r>
            <a:r>
              <a:rPr kumimoji="1" lang="ja-JP" altLang="en-US" sz="11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＊</a:t>
            </a: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を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体調記録に入力すると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その場でアドバイスが届く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8CCCB14E-4FF1-2345-CFFC-4E922A241C9F}"/>
              </a:ext>
            </a:extLst>
          </p:cNvPr>
          <p:cNvSpPr txBox="1"/>
          <p:nvPr/>
        </p:nvSpPr>
        <p:spPr>
          <a:xfrm>
            <a:off x="7615802" y="4522039"/>
            <a:ext cx="3247722" cy="11156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周期全体の分析結果に基づく</a:t>
            </a:r>
            <a:endParaRPr kumimoji="1" lang="en-US" altLang="ja-JP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アドバイス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分析結果に応じて、専門家監修のアドバイスをお届け。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体調変化のメカニズムなどの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基礎知識や正しい対処法などが学べる</a:t>
            </a:r>
          </a:p>
        </p:txBody>
      </p:sp>
      <p:pic>
        <p:nvPicPr>
          <p:cNvPr id="5" name="図 4" descr="グラフィカル ユーザー インターフェイス, テキスト, アプリケーション, チャットまたはテキスト メッセージ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BF1E9A0-95E8-E5DA-B082-F48ADE16A2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08" y="2059814"/>
            <a:ext cx="1133396" cy="2316599"/>
          </a:xfrm>
          <a:prstGeom prst="rect">
            <a:avLst/>
          </a:prstGeom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51F2C79-93E0-10F4-92B4-5297717EFA3E}"/>
              </a:ext>
            </a:extLst>
          </p:cNvPr>
          <p:cNvGrpSpPr/>
          <p:nvPr/>
        </p:nvGrpSpPr>
        <p:grpSpPr>
          <a:xfrm>
            <a:off x="6563637" y="200401"/>
            <a:ext cx="5381857" cy="265111"/>
            <a:chOff x="761999" y="2508285"/>
            <a:chExt cx="10281622" cy="506475"/>
          </a:xfrm>
        </p:grpSpPr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44B884C8-F6C9-74F7-FC2A-D0F3BF6688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3724" y="2743754"/>
              <a:ext cx="7854825" cy="130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D9FF1C7-0B1D-E2F2-1564-9BF71BB2268C}"/>
                </a:ext>
              </a:extLst>
            </p:cNvPr>
            <p:cNvSpPr/>
            <p:nvPr/>
          </p:nvSpPr>
          <p:spPr>
            <a:xfrm>
              <a:off x="761999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1.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計測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EDE5466B-40B9-66F9-0E72-54F1BD0EF08C}"/>
                </a:ext>
              </a:extLst>
            </p:cNvPr>
            <p:cNvSpPr/>
            <p:nvPr/>
          </p:nvSpPr>
          <p:spPr>
            <a:xfrm>
              <a:off x="3647200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2.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分析・予測</a:t>
              </a:r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E3AF8059-B616-B92B-5052-AAB89DE9BD8F}"/>
                </a:ext>
              </a:extLst>
            </p:cNvPr>
            <p:cNvSpPr/>
            <p:nvPr/>
          </p:nvSpPr>
          <p:spPr>
            <a:xfrm>
              <a:off x="6532401" y="2508285"/>
              <a:ext cx="1626020" cy="5064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3.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アドバイス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23DF8AC-0883-C4C2-3C71-17DD040EB509}"/>
                </a:ext>
              </a:extLst>
            </p:cNvPr>
            <p:cNvSpPr/>
            <p:nvPr/>
          </p:nvSpPr>
          <p:spPr>
            <a:xfrm>
              <a:off x="94176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4.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サポート</a:t>
              </a:r>
            </a:p>
          </p:txBody>
        </p:sp>
      </p:grpSp>
      <p:pic>
        <p:nvPicPr>
          <p:cNvPr id="21" name="図 20" descr="テキスト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C39C8E3-03D6-885E-5211-58FE4613D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4659" y="2053991"/>
            <a:ext cx="1068637" cy="2318400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D721370-8F15-126B-DE22-4B8265E23587}"/>
              </a:ext>
            </a:extLst>
          </p:cNvPr>
          <p:cNvSpPr txBox="1"/>
          <p:nvPr/>
        </p:nvSpPr>
        <p:spPr>
          <a:xfrm>
            <a:off x="6676138" y="5940376"/>
            <a:ext cx="48317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※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画面は開発中のイメージです。＊不調とは、生理周期や睡眠状態に関係した体調変化のこと</a:t>
            </a:r>
          </a:p>
        </p:txBody>
      </p:sp>
    </p:spTree>
    <p:extLst>
      <p:ext uri="{BB962C8B-B14F-4D97-AF65-F5344CB8AC3E}">
        <p14:creationId xmlns:p14="http://schemas.microsoft.com/office/powerpoint/2010/main" val="3837400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6522B-F2A2-BB89-179D-F9502574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CEFDD11-6A84-E1F0-D2AF-61E43E097836}"/>
              </a:ext>
            </a:extLst>
          </p:cNvPr>
          <p:cNvSpPr/>
          <p:nvPr/>
        </p:nvSpPr>
        <p:spPr>
          <a:xfrm>
            <a:off x="762000" y="940926"/>
            <a:ext cx="1626020" cy="506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4.</a:t>
            </a: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サポート</a:t>
            </a:r>
          </a:p>
        </p:txBody>
      </p:sp>
      <p:sp>
        <p:nvSpPr>
          <p:cNvPr id="10" name="タイトル 9">
            <a:extLst>
              <a:ext uri="{FF2B5EF4-FFF2-40B4-BE49-F238E27FC236}">
                <a16:creationId xmlns:a16="http://schemas.microsoft.com/office/drawing/2014/main" id="{C81954E8-37A1-6F28-B0B6-90B2BA6E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069" y="914400"/>
            <a:ext cx="9041980" cy="506476"/>
          </a:xfrm>
        </p:spPr>
        <p:txBody>
          <a:bodyPr/>
          <a:lstStyle/>
          <a:p>
            <a:pPr algn="l"/>
            <a:r>
              <a:rPr lang="ja-JP" altLang="en-US"/>
              <a:t>専門家にチャットで健康相談ができる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AC695B1-018D-DEFF-3783-039D18B17475}"/>
              </a:ext>
            </a:extLst>
          </p:cNvPr>
          <p:cNvGrpSpPr/>
          <p:nvPr/>
        </p:nvGrpSpPr>
        <p:grpSpPr>
          <a:xfrm>
            <a:off x="6563637" y="200401"/>
            <a:ext cx="5381857" cy="265111"/>
            <a:chOff x="761999" y="2508285"/>
            <a:chExt cx="10281622" cy="506475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D001B4FC-CC10-D107-FD6A-8C9F6718FD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3724" y="2743754"/>
              <a:ext cx="7854825" cy="130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EAEB02CF-9D50-AFBF-64A9-ADA647C36EE6}"/>
                </a:ext>
              </a:extLst>
            </p:cNvPr>
            <p:cNvSpPr/>
            <p:nvPr/>
          </p:nvSpPr>
          <p:spPr>
            <a:xfrm>
              <a:off x="761999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1.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計測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346A873-716E-3831-77DA-D23C97303FE0}"/>
                </a:ext>
              </a:extLst>
            </p:cNvPr>
            <p:cNvSpPr/>
            <p:nvPr/>
          </p:nvSpPr>
          <p:spPr>
            <a:xfrm>
              <a:off x="3647200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2.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分析・予測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48C1FFB-87D6-9D9D-6B5D-9984254DAF03}"/>
                </a:ext>
              </a:extLst>
            </p:cNvPr>
            <p:cNvSpPr/>
            <p:nvPr/>
          </p:nvSpPr>
          <p:spPr>
            <a:xfrm>
              <a:off x="65324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3.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アドバイス</a:t>
              </a: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D338B071-4359-F879-1098-6314D9764066}"/>
                </a:ext>
              </a:extLst>
            </p:cNvPr>
            <p:cNvSpPr/>
            <p:nvPr/>
          </p:nvSpPr>
          <p:spPr>
            <a:xfrm>
              <a:off x="9417601" y="2508285"/>
              <a:ext cx="1626020" cy="5064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4.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サポート</a:t>
              </a:r>
            </a:p>
          </p:txBody>
        </p:sp>
      </p:grp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2672885E-042D-0BB6-F912-ADDE3691EB43}"/>
              </a:ext>
            </a:extLst>
          </p:cNvPr>
          <p:cNvSpPr/>
          <p:nvPr/>
        </p:nvSpPr>
        <p:spPr>
          <a:xfrm>
            <a:off x="761999" y="2209800"/>
            <a:ext cx="10682742" cy="36737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5C1355BE-2977-FCCC-A432-838DF65B6AB9}"/>
              </a:ext>
            </a:extLst>
          </p:cNvPr>
          <p:cNvSpPr txBox="1"/>
          <p:nvPr/>
        </p:nvSpPr>
        <p:spPr>
          <a:xfrm>
            <a:off x="9579752" y="5950337"/>
            <a:ext cx="18149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※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画面は開発中のイメージです。</a:t>
            </a:r>
          </a:p>
        </p:txBody>
      </p:sp>
      <p:sp>
        <p:nvSpPr>
          <p:cNvPr id="100" name="テキスト ボックス 99">
            <a:extLst>
              <a:ext uri="{FF2B5EF4-FFF2-40B4-BE49-F238E27FC236}">
                <a16:creationId xmlns:a16="http://schemas.microsoft.com/office/drawing/2014/main" id="{04BD6772-F79D-EDED-049E-71512744096A}"/>
              </a:ext>
            </a:extLst>
          </p:cNvPr>
          <p:cNvSpPr txBox="1"/>
          <p:nvPr/>
        </p:nvSpPr>
        <p:spPr>
          <a:xfrm>
            <a:off x="7764867" y="2285360"/>
            <a:ext cx="18710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Yu Gothic UI"/>
                <a:cs typeface="+mn-cs"/>
              </a:rPr>
              <a:t>※2025</a:t>
            </a: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Yu Gothic UI"/>
                <a:cs typeface="+mn-cs"/>
              </a:rPr>
              <a:t>年</a:t>
            </a:r>
            <a:r>
              <a:rPr kumimoji="1" lang="en-US" altLang="ja-JP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Yu Gothic UI"/>
                <a:cs typeface="+mn-cs"/>
              </a:rPr>
              <a:t>10</a:t>
            </a: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Yu Gothic UI"/>
                <a:cs typeface="+mn-cs"/>
              </a:rPr>
              <a:t>月より搭載予定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Yu Gothic UI"/>
              <a:cs typeface="+mn-cs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D4262022-F228-A732-DAE1-9DAA4E3275C9}"/>
              </a:ext>
            </a:extLst>
          </p:cNvPr>
          <p:cNvSpPr txBox="1"/>
          <p:nvPr/>
        </p:nvSpPr>
        <p:spPr>
          <a:xfrm>
            <a:off x="6200930" y="5325310"/>
            <a:ext cx="2925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看護師</a:t>
            </a:r>
            <a:r>
              <a:rPr kumimoji="1" lang="en-US" altLang="ja-JP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/</a:t>
            </a: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保健師</a:t>
            </a:r>
            <a:r>
              <a:rPr kumimoji="1" lang="en-US" altLang="ja-JP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/</a:t>
            </a: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助産師</a:t>
            </a:r>
            <a:r>
              <a:rPr kumimoji="1" lang="en-US" altLang="ja-JP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/</a:t>
            </a: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薬剤師</a:t>
            </a:r>
            <a:r>
              <a:rPr kumimoji="1" lang="en-US" altLang="ja-JP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 </a:t>
            </a: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rPr>
              <a:t>など</a:t>
            </a:r>
            <a:endParaRPr kumimoji="1" lang="en-US" altLang="ja-JP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ＭＳ Ｐゴシック" panose="020B0600070205080204" pitchFamily="50" charset="-128"/>
              <a:ea typeface="ＭＳ Ｐゴシック" panose="020B0600070205080204" pitchFamily="50" charset="-128"/>
              <a:cs typeface="+mn-cs"/>
            </a:endParaRPr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AA0A8206-6042-B506-702D-B83612B8EE42}"/>
              </a:ext>
            </a:extLst>
          </p:cNvPr>
          <p:cNvGrpSpPr/>
          <p:nvPr/>
        </p:nvGrpSpPr>
        <p:grpSpPr>
          <a:xfrm>
            <a:off x="5393067" y="2600938"/>
            <a:ext cx="4240778" cy="2621501"/>
            <a:chOff x="5434703" y="2483521"/>
            <a:chExt cx="3252254" cy="2010431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C2B14A14-D73A-2120-5A9C-B331ECBC7AC5}"/>
                </a:ext>
              </a:extLst>
            </p:cNvPr>
            <p:cNvGrpSpPr/>
            <p:nvPr/>
          </p:nvGrpSpPr>
          <p:grpSpPr>
            <a:xfrm>
              <a:off x="5434703" y="2483521"/>
              <a:ext cx="3252254" cy="1074951"/>
              <a:chOff x="8130983" y="2536405"/>
              <a:chExt cx="3814511" cy="1260791"/>
            </a:xfrm>
          </p:grpSpPr>
          <p:pic>
            <p:nvPicPr>
              <p:cNvPr id="2050" name="Picture 2" descr="看護師 | 採用サイト | 民医連 社会医療法人新潟勤労者医療協会">
                <a:extLst>
                  <a:ext uri="{FF2B5EF4-FFF2-40B4-BE49-F238E27FC236}">
                    <a16:creationId xmlns:a16="http://schemas.microsoft.com/office/drawing/2014/main" id="{31D6132B-7EDF-91B7-7598-90A554A9FB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3464"/>
              <a:stretch/>
            </p:blipFill>
            <p:spPr bwMode="auto">
              <a:xfrm>
                <a:off x="10015583" y="2536405"/>
                <a:ext cx="1929911" cy="12607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2" name="Picture 4" descr="薬剤師の仕事内容とは｜なるには、資格、年収など│#タウンワークマガジン">
                <a:extLst>
                  <a:ext uri="{FF2B5EF4-FFF2-40B4-BE49-F238E27FC236}">
                    <a16:creationId xmlns:a16="http://schemas.microsoft.com/office/drawing/2014/main" id="{818687D9-928A-B19A-93E6-498083D197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493" t="20330" r="20767"/>
              <a:stretch/>
            </p:blipFill>
            <p:spPr bwMode="auto">
              <a:xfrm>
                <a:off x="8130983" y="2541670"/>
                <a:ext cx="1884600" cy="1255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図 28">
              <a:extLst>
                <a:ext uri="{FF2B5EF4-FFF2-40B4-BE49-F238E27FC236}">
                  <a16:creationId xmlns:a16="http://schemas.microsoft.com/office/drawing/2014/main" id="{CB8DDED0-E445-BDCA-012E-83116B977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3605"/>
            <a:stretch/>
          </p:blipFill>
          <p:spPr>
            <a:xfrm>
              <a:off x="7063718" y="3558471"/>
              <a:ext cx="1615079" cy="935481"/>
            </a:xfrm>
            <a:prstGeom prst="rect">
              <a:avLst/>
            </a:prstGeom>
          </p:spPr>
        </p:pic>
        <p:pic>
          <p:nvPicPr>
            <p:cNvPr id="2056" name="Picture 8" descr="助産師の仕事内容】働き方や勤務先ごとの仕事の違いやなり方を解説│看護師ライフをもっとステキに ナースプラス">
              <a:extLst>
                <a:ext uri="{FF2B5EF4-FFF2-40B4-BE49-F238E27FC236}">
                  <a16:creationId xmlns:a16="http://schemas.microsoft.com/office/drawing/2014/main" id="{593A6962-DA2B-2052-05C7-7F3575387B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09"/>
            <a:stretch/>
          </p:blipFill>
          <p:spPr bwMode="auto">
            <a:xfrm>
              <a:off x="5462368" y="3537831"/>
              <a:ext cx="1606187" cy="935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B596D00A-8F57-682D-D69B-1F954688D49F}"/>
              </a:ext>
            </a:extLst>
          </p:cNvPr>
          <p:cNvGrpSpPr/>
          <p:nvPr/>
        </p:nvGrpSpPr>
        <p:grpSpPr>
          <a:xfrm>
            <a:off x="2674990" y="2408221"/>
            <a:ext cx="2531341" cy="3051247"/>
            <a:chOff x="2684578" y="2212384"/>
            <a:chExt cx="2615259" cy="3152402"/>
          </a:xfrm>
        </p:grpSpPr>
        <p:pic>
          <p:nvPicPr>
            <p:cNvPr id="21" name="図 20" descr="アイコ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A67CDE0-8C67-4FA6-3DAB-AFD867DB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57548" t="8375" r="9325" b="8381"/>
            <a:stretch/>
          </p:blipFill>
          <p:spPr>
            <a:xfrm>
              <a:off x="2928407" y="2212384"/>
              <a:ext cx="1606665" cy="3152402"/>
            </a:xfrm>
            <a:prstGeom prst="rect">
              <a:avLst/>
            </a:prstGeom>
          </p:spPr>
        </p:pic>
        <p:sp>
          <p:nvSpPr>
            <p:cNvPr id="23" name="吹き出し: 角を丸めた四角形 22">
              <a:extLst>
                <a:ext uri="{FF2B5EF4-FFF2-40B4-BE49-F238E27FC236}">
                  <a16:creationId xmlns:a16="http://schemas.microsoft.com/office/drawing/2014/main" id="{1D8F742F-839F-B8D4-4E09-1FFFAEE7DA1E}"/>
                </a:ext>
              </a:extLst>
            </p:cNvPr>
            <p:cNvSpPr/>
            <p:nvPr/>
          </p:nvSpPr>
          <p:spPr>
            <a:xfrm>
              <a:off x="2684578" y="4153443"/>
              <a:ext cx="1642786" cy="430695"/>
            </a:xfrm>
            <a:prstGeom prst="wedgeRoundRectCallout">
              <a:avLst>
                <a:gd name="adj1" fmla="val 5237"/>
                <a:gd name="adj2" fmla="val 94749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  <a:cs typeface="+mn-cs"/>
                </a:rPr>
                <a:t>・・・</a:t>
              </a:r>
            </a:p>
          </p:txBody>
        </p:sp>
        <p:sp>
          <p:nvSpPr>
            <p:cNvPr id="22" name="吹き出し: 角を丸めた四角形 21">
              <a:extLst>
                <a:ext uri="{FF2B5EF4-FFF2-40B4-BE49-F238E27FC236}">
                  <a16:creationId xmlns:a16="http://schemas.microsoft.com/office/drawing/2014/main" id="{0D13A788-843E-4E39-2C50-4C95C79587A4}"/>
                </a:ext>
              </a:extLst>
            </p:cNvPr>
            <p:cNvSpPr/>
            <p:nvPr/>
          </p:nvSpPr>
          <p:spPr>
            <a:xfrm>
              <a:off x="3657050" y="2981973"/>
              <a:ext cx="1642787" cy="430695"/>
            </a:xfrm>
            <a:prstGeom prst="wedgeRoundRectCallout">
              <a:avLst>
                <a:gd name="adj1" fmla="val -29992"/>
                <a:gd name="adj2" fmla="val 92062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  <a:cs typeface="+mn-cs"/>
                </a:rPr>
                <a:t>・・・</a:t>
              </a:r>
            </a:p>
          </p:txBody>
        </p:sp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DCD6E1E-372F-4F42-FEB9-011F8C21CB7E}"/>
              </a:ext>
            </a:extLst>
          </p:cNvPr>
          <p:cNvSpPr txBox="1"/>
          <p:nvPr/>
        </p:nvSpPr>
        <p:spPr>
          <a:xfrm>
            <a:off x="3857171" y="1633289"/>
            <a:ext cx="62640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気になることがあれば、専門家に直接チャットで健康相談ができる</a:t>
            </a:r>
          </a:p>
        </p:txBody>
      </p:sp>
    </p:spTree>
    <p:extLst>
      <p:ext uri="{BB962C8B-B14F-4D97-AF65-F5344CB8AC3E}">
        <p14:creationId xmlns:p14="http://schemas.microsoft.com/office/powerpoint/2010/main" val="1899058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26755-2A89-FC30-753B-FFC500244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E003DE-4FD7-F783-1253-E45A2BE62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お悩みに合わせた使い方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237326-7094-41C0-18EC-8F6BBBBD9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不調や妊活など様々なお悩みに合わせたサポート</a:t>
            </a:r>
          </a:p>
        </p:txBody>
      </p:sp>
      <p:pic>
        <p:nvPicPr>
          <p:cNvPr id="5" name="図 4" descr="アイコ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1B60252-FB78-7D95-EEC5-04810B451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53" y="2286002"/>
            <a:ext cx="3184256" cy="2987560"/>
          </a:xfrm>
          <a:prstGeom prst="rect">
            <a:avLst/>
          </a:prstGeom>
        </p:spPr>
      </p:pic>
      <p:pic>
        <p:nvPicPr>
          <p:cNvPr id="9" name="図 8" descr="シャツ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EB6A4C2-5C71-09AD-21BB-95D476C72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552" y="2392774"/>
            <a:ext cx="3677799" cy="3071908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FC1160B-C6A4-9408-E20B-04ED7AA79B46}"/>
              </a:ext>
            </a:extLst>
          </p:cNvPr>
          <p:cNvSpPr txBox="1"/>
          <p:nvPr/>
        </p:nvSpPr>
        <p:spPr>
          <a:xfrm>
            <a:off x="206037" y="5498068"/>
            <a:ext cx="590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不調</a:t>
            </a: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＊</a:t>
            </a: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にお悩みの方へ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6E263CC-834D-C361-01E7-736FE24C71B4}"/>
              </a:ext>
            </a:extLst>
          </p:cNvPr>
          <p:cNvSpPr txBox="1"/>
          <p:nvPr/>
        </p:nvSpPr>
        <p:spPr>
          <a:xfrm>
            <a:off x="6096001" y="549806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妊活をお考えの方へ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BE56FB5-936C-ACC7-5E34-46896ADE978A}"/>
              </a:ext>
            </a:extLst>
          </p:cNvPr>
          <p:cNvSpPr txBox="1"/>
          <p:nvPr/>
        </p:nvSpPr>
        <p:spPr>
          <a:xfrm>
            <a:off x="8126854" y="5907675"/>
            <a:ext cx="32015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＊不調とは、生理周期や睡眠状態に関係した体調変化のこと</a:t>
            </a:r>
          </a:p>
        </p:txBody>
      </p:sp>
    </p:spTree>
    <p:extLst>
      <p:ext uri="{BB962C8B-B14F-4D97-AF65-F5344CB8AC3E}">
        <p14:creationId xmlns:p14="http://schemas.microsoft.com/office/powerpoint/2010/main" val="387831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32A18-B26E-B11C-84D5-37DC4B4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コンテンツ プレースホルダー 33">
            <a:extLst>
              <a:ext uri="{FF2B5EF4-FFF2-40B4-BE49-F238E27FC236}">
                <a16:creationId xmlns:a16="http://schemas.microsoft.com/office/drawing/2014/main" id="{235E1691-4B09-0982-CB4C-523B18220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3183" y="1405129"/>
            <a:ext cx="8485634" cy="506476"/>
          </a:xfrm>
        </p:spPr>
        <p:txBody>
          <a:bodyPr anchor="ctr"/>
          <a:lstStyle/>
          <a:p>
            <a:r>
              <a:rPr lang="en-US" altLang="ja-JP" dirty="0">
                <a:latin typeface="BIZ UDPゴシック"/>
                <a:ea typeface="BIZ UDPゴシック"/>
              </a:rPr>
              <a:t>2025</a:t>
            </a:r>
            <a:r>
              <a:rPr lang="ja-JP" altLang="en-US" dirty="0">
                <a:latin typeface="BIZ UDPゴシック"/>
                <a:ea typeface="BIZ UDPゴシック"/>
              </a:rPr>
              <a:t>年</a:t>
            </a:r>
            <a:r>
              <a:rPr lang="en-US" altLang="ja-JP" dirty="0">
                <a:latin typeface="BIZ UDPゴシック"/>
                <a:ea typeface="BIZ UDPゴシック"/>
              </a:rPr>
              <a:t>7</a:t>
            </a:r>
            <a:r>
              <a:rPr lang="ja-JP" altLang="en-US" dirty="0">
                <a:latin typeface="BIZ UDPゴシック"/>
                <a:ea typeface="BIZ UDPゴシック"/>
              </a:rPr>
              <a:t>月</a:t>
            </a:r>
            <a:r>
              <a:rPr lang="en-US" altLang="ja-JP" dirty="0">
                <a:latin typeface="BIZ UDPゴシック"/>
                <a:ea typeface="BIZ UDPゴシック"/>
              </a:rPr>
              <a:t>7</a:t>
            </a:r>
            <a:r>
              <a:rPr lang="ja-JP" altLang="en-US" dirty="0">
                <a:latin typeface="BIZ UDPゴシック"/>
                <a:ea typeface="BIZ UDPゴシック"/>
              </a:rPr>
              <a:t>日～先行サービス開始、</a:t>
            </a:r>
            <a:r>
              <a:rPr lang="en-US" altLang="ja-JP" dirty="0">
                <a:latin typeface="BIZ UDPゴシック"/>
                <a:ea typeface="BIZ UDPゴシック"/>
              </a:rPr>
              <a:t>2025</a:t>
            </a:r>
            <a:r>
              <a:rPr lang="ja-JP" altLang="en-US" dirty="0">
                <a:latin typeface="BIZ UDPゴシック"/>
                <a:ea typeface="BIZ UDPゴシック"/>
              </a:rPr>
              <a:t>年</a:t>
            </a:r>
            <a:r>
              <a:rPr lang="en-US" altLang="ja-JP" dirty="0">
                <a:solidFill>
                  <a:prstClr val="black"/>
                </a:solidFill>
                <a:latin typeface="BIZ UDPゴシック"/>
                <a:ea typeface="BIZ UDPゴシック"/>
              </a:rPr>
              <a:t>10</a:t>
            </a:r>
            <a:r>
              <a:rPr lang="ja-JP" altLang="en-US" dirty="0">
                <a:solidFill>
                  <a:prstClr val="black"/>
                </a:solidFill>
                <a:latin typeface="BIZ UDPゴシック"/>
                <a:ea typeface="BIZ UDPゴシック"/>
              </a:rPr>
              <a:t>月</a:t>
            </a:r>
            <a:r>
              <a:rPr lang="en-US" altLang="ja-JP" dirty="0">
                <a:solidFill>
                  <a:prstClr val="black"/>
                </a:solidFill>
                <a:latin typeface="BIZ UDPゴシック"/>
                <a:ea typeface="BIZ UDPゴシック"/>
              </a:rPr>
              <a:t>10</a:t>
            </a:r>
            <a:r>
              <a:rPr lang="ja-JP" altLang="en-US" dirty="0">
                <a:solidFill>
                  <a:prstClr val="black"/>
                </a:solidFill>
                <a:latin typeface="BIZ UDPゴシック"/>
                <a:ea typeface="BIZ UDPゴシック"/>
              </a:rPr>
              <a:t>日～サービス本格展開</a:t>
            </a:r>
            <a:endParaRPr lang="en-US" altLang="ja-JP" dirty="0">
              <a:solidFill>
                <a:prstClr val="black"/>
              </a:solidFill>
              <a:latin typeface="BIZ UDPゴシック"/>
              <a:ea typeface="BIZ UDPゴシック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664F73B-DADD-17A0-8EFD-31EA492E6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271" y="719328"/>
            <a:ext cx="6315458" cy="506476"/>
          </a:xfrm>
        </p:spPr>
        <p:txBody>
          <a:bodyPr/>
          <a:lstStyle/>
          <a:p>
            <a:r>
              <a:rPr lang="ja-JP" altLang="en-US" dirty="0"/>
              <a:t>サブスクリプションサービス</a:t>
            </a:r>
            <a:endParaRPr kumimoji="1" lang="ja-JP" altLang="en-US" dirty="0"/>
          </a:p>
        </p:txBody>
      </p:sp>
      <p:sp>
        <p:nvSpPr>
          <p:cNvPr id="12" name="正方形/長方形 11">
            <a:hlinkClick r:id="rId3"/>
            <a:extLst>
              <a:ext uri="{FF2B5EF4-FFF2-40B4-BE49-F238E27FC236}">
                <a16:creationId xmlns:a16="http://schemas.microsoft.com/office/drawing/2014/main" id="{49F9F9E3-3691-7D02-2189-AF722D66B698}"/>
              </a:ext>
            </a:extLst>
          </p:cNvPr>
          <p:cNvSpPr/>
          <p:nvPr/>
        </p:nvSpPr>
        <p:spPr>
          <a:xfrm>
            <a:off x="3344419" y="2593530"/>
            <a:ext cx="5257802" cy="30787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B1DD60-E91B-51E1-F8FF-0BE00A3A4842}"/>
              </a:ext>
            </a:extLst>
          </p:cNvPr>
          <p:cNvSpPr txBox="1"/>
          <p:nvPr/>
        </p:nvSpPr>
        <p:spPr>
          <a:xfrm>
            <a:off x="3352855" y="2105995"/>
            <a:ext cx="5249366" cy="338554"/>
          </a:xfrm>
          <a:prstGeom prst="rect">
            <a:avLst/>
          </a:prstGeom>
          <a:solidFill>
            <a:srgbClr val="7F7F7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サービス利用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02F244D-B6CE-270F-1E2D-A39E5385D97A}"/>
              </a:ext>
            </a:extLst>
          </p:cNvPr>
          <p:cNvSpPr txBox="1"/>
          <p:nvPr/>
        </p:nvSpPr>
        <p:spPr>
          <a:xfrm>
            <a:off x="3245144" y="2802370"/>
            <a:ext cx="5456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初期契約　</a:t>
            </a: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￥</a:t>
            </a:r>
            <a:r>
              <a:rPr kumimoji="1" lang="en-US" altLang="ja-JP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5,500</a:t>
            </a: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（税込）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リズムモニター</a:t>
            </a:r>
            <a:r>
              <a:rPr kumimoji="1" lang="en-US" altLang="ja-JP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1</a:t>
            </a: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台（返却不要）／</a:t>
            </a:r>
            <a:r>
              <a:rPr kumimoji="1" lang="ja-JP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サービス無料トライアル（契約月の翌月末まで無料）</a:t>
            </a:r>
            <a:endParaRPr kumimoji="1" lang="en-US" altLang="ja-JP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8" name="矢印: 山形 7">
            <a:extLst>
              <a:ext uri="{FF2B5EF4-FFF2-40B4-BE49-F238E27FC236}">
                <a16:creationId xmlns:a16="http://schemas.microsoft.com/office/drawing/2014/main" id="{AB80916D-E085-B7DA-4AA1-83AB5F675D5B}"/>
              </a:ext>
            </a:extLst>
          </p:cNvPr>
          <p:cNvSpPr/>
          <p:nvPr/>
        </p:nvSpPr>
        <p:spPr>
          <a:xfrm>
            <a:off x="5994788" y="4733133"/>
            <a:ext cx="2033834" cy="678211"/>
          </a:xfrm>
          <a:prstGeom prst="chevr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契約月の翌々月以降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月額 </a:t>
            </a:r>
            <a:r>
              <a:rPr kumimoji="1" lang="en-US" altLang="ja-JP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\500</a:t>
            </a:r>
            <a:r>
              <a:rPr kumimoji="1" lang="en-US" altLang="ja-JP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(</a:t>
            </a: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税込）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DFA532-34D3-7632-011D-3DA9FFDEAB82}"/>
              </a:ext>
            </a:extLst>
          </p:cNvPr>
          <p:cNvSpPr txBox="1"/>
          <p:nvPr/>
        </p:nvSpPr>
        <p:spPr>
          <a:xfrm>
            <a:off x="5772856" y="3943556"/>
            <a:ext cx="1205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商品お届け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DE2B743-2293-1B9D-74FD-A7103559D71E}"/>
              </a:ext>
            </a:extLst>
          </p:cNvPr>
          <p:cNvCxnSpPr>
            <a:cxnSpLocks/>
          </p:cNvCxnSpPr>
          <p:nvPr/>
        </p:nvCxnSpPr>
        <p:spPr>
          <a:xfrm>
            <a:off x="5854443" y="3746870"/>
            <a:ext cx="0" cy="17787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グラフィックス 18" descr="トラック 枠線">
            <a:extLst>
              <a:ext uri="{FF2B5EF4-FFF2-40B4-BE49-F238E27FC236}">
                <a16:creationId xmlns:a16="http://schemas.microsoft.com/office/drawing/2014/main" id="{6BEBFA68-C369-151E-B806-FC0187C1C1BC}"/>
              </a:ext>
            </a:extLst>
          </p:cNvPr>
          <p:cNvGrpSpPr/>
          <p:nvPr/>
        </p:nvGrpSpPr>
        <p:grpSpPr>
          <a:xfrm>
            <a:off x="4939655" y="3977028"/>
            <a:ext cx="775802" cy="440885"/>
            <a:chOff x="7833416" y="4486145"/>
            <a:chExt cx="775802" cy="440885"/>
          </a:xfrm>
          <a:solidFill>
            <a:srgbClr val="000000"/>
          </a:solidFill>
        </p:grpSpPr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5713929B-89D0-ED1F-0E08-0DC04034DFCC}"/>
                </a:ext>
              </a:extLst>
            </p:cNvPr>
            <p:cNvSpPr/>
            <p:nvPr/>
          </p:nvSpPr>
          <p:spPr>
            <a:xfrm>
              <a:off x="7921576" y="4785975"/>
              <a:ext cx="141055" cy="141055"/>
            </a:xfrm>
            <a:custGeom>
              <a:avLst/>
              <a:gdLst>
                <a:gd name="connsiteX0" fmla="*/ 70528 w 141055"/>
                <a:gd name="connsiteY0" fmla="*/ 0 h 141055"/>
                <a:gd name="connsiteX1" fmla="*/ 0 w 141055"/>
                <a:gd name="connsiteY1" fmla="*/ 70528 h 141055"/>
                <a:gd name="connsiteX2" fmla="*/ 70528 w 141055"/>
                <a:gd name="connsiteY2" fmla="*/ 141055 h 141055"/>
                <a:gd name="connsiteX3" fmla="*/ 141055 w 141055"/>
                <a:gd name="connsiteY3" fmla="*/ 70528 h 141055"/>
                <a:gd name="connsiteX4" fmla="*/ 70528 w 141055"/>
                <a:gd name="connsiteY4" fmla="*/ 0 h 141055"/>
                <a:gd name="connsiteX5" fmla="*/ 70528 w 141055"/>
                <a:gd name="connsiteY5" fmla="*/ 123423 h 141055"/>
                <a:gd name="connsiteX6" fmla="*/ 17632 w 141055"/>
                <a:gd name="connsiteY6" fmla="*/ 70528 h 141055"/>
                <a:gd name="connsiteX7" fmla="*/ 70528 w 141055"/>
                <a:gd name="connsiteY7" fmla="*/ 17632 h 141055"/>
                <a:gd name="connsiteX8" fmla="*/ 123423 w 141055"/>
                <a:gd name="connsiteY8" fmla="*/ 70528 h 141055"/>
                <a:gd name="connsiteX9" fmla="*/ 70528 w 141055"/>
                <a:gd name="connsiteY9" fmla="*/ 123458 h 14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55" h="141055">
                  <a:moveTo>
                    <a:pt x="70528" y="0"/>
                  </a:moveTo>
                  <a:cubicBezTo>
                    <a:pt x="31576" y="0"/>
                    <a:pt x="0" y="31576"/>
                    <a:pt x="0" y="70528"/>
                  </a:cubicBezTo>
                  <a:cubicBezTo>
                    <a:pt x="0" y="109479"/>
                    <a:pt x="31576" y="141055"/>
                    <a:pt x="70528" y="141055"/>
                  </a:cubicBezTo>
                  <a:cubicBezTo>
                    <a:pt x="109479" y="141055"/>
                    <a:pt x="141055" y="109479"/>
                    <a:pt x="141055" y="70528"/>
                  </a:cubicBezTo>
                  <a:cubicBezTo>
                    <a:pt x="141007" y="31596"/>
                    <a:pt x="109459" y="48"/>
                    <a:pt x="70528" y="0"/>
                  </a:cubicBezTo>
                  <a:close/>
                  <a:moveTo>
                    <a:pt x="70528" y="123423"/>
                  </a:moveTo>
                  <a:cubicBezTo>
                    <a:pt x="41314" y="123423"/>
                    <a:pt x="17632" y="99741"/>
                    <a:pt x="17632" y="70528"/>
                  </a:cubicBezTo>
                  <a:cubicBezTo>
                    <a:pt x="17632" y="41314"/>
                    <a:pt x="41314" y="17632"/>
                    <a:pt x="70528" y="17632"/>
                  </a:cubicBezTo>
                  <a:cubicBezTo>
                    <a:pt x="99741" y="17632"/>
                    <a:pt x="123423" y="41314"/>
                    <a:pt x="123423" y="70528"/>
                  </a:cubicBezTo>
                  <a:cubicBezTo>
                    <a:pt x="123404" y="99738"/>
                    <a:pt x="99738" y="123420"/>
                    <a:pt x="70528" y="123458"/>
                  </a:cubicBezTo>
                  <a:close/>
                </a:path>
              </a:pathLst>
            </a:custGeom>
            <a:solidFill>
              <a:srgbClr val="00000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endParaRPr>
            </a:p>
          </p:txBody>
        </p:sp>
        <p:sp>
          <p:nvSpPr>
            <p:cNvPr id="25" name="フリーフォーム: 図形 24">
              <a:extLst>
                <a:ext uri="{FF2B5EF4-FFF2-40B4-BE49-F238E27FC236}">
                  <a16:creationId xmlns:a16="http://schemas.microsoft.com/office/drawing/2014/main" id="{9144418D-8767-5DBD-5B4C-32599304333E}"/>
                </a:ext>
              </a:extLst>
            </p:cNvPr>
            <p:cNvSpPr/>
            <p:nvPr/>
          </p:nvSpPr>
          <p:spPr>
            <a:xfrm>
              <a:off x="7833416" y="4486145"/>
              <a:ext cx="775802" cy="370375"/>
            </a:xfrm>
            <a:custGeom>
              <a:avLst/>
              <a:gdLst>
                <a:gd name="connsiteX0" fmla="*/ 761697 w 775802"/>
                <a:gd name="connsiteY0" fmla="*/ 218697 h 370375"/>
                <a:gd name="connsiteX1" fmla="*/ 714973 w 775802"/>
                <a:gd name="connsiteY1" fmla="*/ 183433 h 370375"/>
                <a:gd name="connsiteX2" fmla="*/ 702630 w 775802"/>
                <a:gd name="connsiteY2" fmla="*/ 164920 h 370375"/>
                <a:gd name="connsiteX3" fmla="*/ 684998 w 775802"/>
                <a:gd name="connsiteY3" fmla="*/ 104090 h 370375"/>
                <a:gd name="connsiteX4" fmla="*/ 617116 w 775802"/>
                <a:gd name="connsiteY4" fmla="*/ 52896 h 370375"/>
                <a:gd name="connsiteX5" fmla="*/ 528956 w 775802"/>
                <a:gd name="connsiteY5" fmla="*/ 52896 h 370375"/>
                <a:gd name="connsiteX6" fmla="*/ 528956 w 775802"/>
                <a:gd name="connsiteY6" fmla="*/ 0 h 370375"/>
                <a:gd name="connsiteX7" fmla="*/ 0 w 775802"/>
                <a:gd name="connsiteY7" fmla="*/ 0 h 370375"/>
                <a:gd name="connsiteX8" fmla="*/ 0 w 775802"/>
                <a:gd name="connsiteY8" fmla="*/ 370375 h 370375"/>
                <a:gd name="connsiteX9" fmla="*/ 70528 w 775802"/>
                <a:gd name="connsiteY9" fmla="*/ 370375 h 370375"/>
                <a:gd name="connsiteX10" fmla="*/ 72291 w 775802"/>
                <a:gd name="connsiteY10" fmla="*/ 352743 h 370375"/>
                <a:gd name="connsiteX11" fmla="*/ 17632 w 775802"/>
                <a:gd name="connsiteY11" fmla="*/ 352743 h 370375"/>
                <a:gd name="connsiteX12" fmla="*/ 17632 w 775802"/>
                <a:gd name="connsiteY12" fmla="*/ 237563 h 370375"/>
                <a:gd name="connsiteX13" fmla="*/ 511324 w 775802"/>
                <a:gd name="connsiteY13" fmla="*/ 237563 h 370375"/>
                <a:gd name="connsiteX14" fmla="*/ 511324 w 775802"/>
                <a:gd name="connsiteY14" fmla="*/ 352743 h 370375"/>
                <a:gd name="connsiteX15" fmla="*/ 245083 w 775802"/>
                <a:gd name="connsiteY15" fmla="*/ 352743 h 370375"/>
                <a:gd name="connsiteX16" fmla="*/ 246846 w 775802"/>
                <a:gd name="connsiteY16" fmla="*/ 370375 h 370375"/>
                <a:gd name="connsiteX17" fmla="*/ 537772 w 775802"/>
                <a:gd name="connsiteY17" fmla="*/ 370375 h 370375"/>
                <a:gd name="connsiteX18" fmla="*/ 539535 w 775802"/>
                <a:gd name="connsiteY18" fmla="*/ 352743 h 370375"/>
                <a:gd name="connsiteX19" fmla="*/ 528956 w 775802"/>
                <a:gd name="connsiteY19" fmla="*/ 352743 h 370375"/>
                <a:gd name="connsiteX20" fmla="*/ 528956 w 775802"/>
                <a:gd name="connsiteY20" fmla="*/ 70528 h 370375"/>
                <a:gd name="connsiteX21" fmla="*/ 564220 w 775802"/>
                <a:gd name="connsiteY21" fmla="*/ 70528 h 370375"/>
                <a:gd name="connsiteX22" fmla="*/ 564220 w 775802"/>
                <a:gd name="connsiteY22" fmla="*/ 193483 h 370375"/>
                <a:gd name="connsiteX23" fmla="*/ 699809 w 775802"/>
                <a:gd name="connsiteY23" fmla="*/ 193483 h 370375"/>
                <a:gd name="connsiteX24" fmla="*/ 704543 w 775802"/>
                <a:gd name="connsiteY24" fmla="*/ 197618 h 370375"/>
                <a:gd name="connsiteX25" fmla="*/ 750889 w 775802"/>
                <a:gd name="connsiteY25" fmla="*/ 232609 h 370375"/>
                <a:gd name="connsiteX26" fmla="*/ 758171 w 775802"/>
                <a:gd name="connsiteY26" fmla="*/ 246917 h 370375"/>
                <a:gd name="connsiteX27" fmla="*/ 758171 w 775802"/>
                <a:gd name="connsiteY27" fmla="*/ 335076 h 370375"/>
                <a:gd name="connsiteX28" fmla="*/ 740539 w 775802"/>
                <a:gd name="connsiteY28" fmla="*/ 352708 h 370375"/>
                <a:gd name="connsiteX29" fmla="*/ 712328 w 775802"/>
                <a:gd name="connsiteY29" fmla="*/ 352708 h 370375"/>
                <a:gd name="connsiteX30" fmla="*/ 714091 w 775802"/>
                <a:gd name="connsiteY30" fmla="*/ 370340 h 370375"/>
                <a:gd name="connsiteX31" fmla="*/ 740539 w 775802"/>
                <a:gd name="connsiteY31" fmla="*/ 370340 h 370375"/>
                <a:gd name="connsiteX32" fmla="*/ 775803 w 775802"/>
                <a:gd name="connsiteY32" fmla="*/ 335076 h 370375"/>
                <a:gd name="connsiteX33" fmla="*/ 775803 w 775802"/>
                <a:gd name="connsiteY33" fmla="*/ 246917 h 370375"/>
                <a:gd name="connsiteX34" fmla="*/ 761697 w 775802"/>
                <a:gd name="connsiteY34" fmla="*/ 218697 h 370375"/>
                <a:gd name="connsiteX35" fmla="*/ 511324 w 775802"/>
                <a:gd name="connsiteY35" fmla="*/ 219931 h 370375"/>
                <a:gd name="connsiteX36" fmla="*/ 17632 w 775802"/>
                <a:gd name="connsiteY36" fmla="*/ 219931 h 370375"/>
                <a:gd name="connsiteX37" fmla="*/ 17632 w 775802"/>
                <a:gd name="connsiteY37" fmla="*/ 17632 h 370375"/>
                <a:gd name="connsiteX38" fmla="*/ 511324 w 775802"/>
                <a:gd name="connsiteY38" fmla="*/ 17632 h 370375"/>
                <a:gd name="connsiteX39" fmla="*/ 581852 w 775802"/>
                <a:gd name="connsiteY39" fmla="*/ 70528 h 370375"/>
                <a:gd name="connsiteX40" fmla="*/ 617116 w 775802"/>
                <a:gd name="connsiteY40" fmla="*/ 70528 h 370375"/>
                <a:gd name="connsiteX41" fmla="*/ 668072 w 775802"/>
                <a:gd name="connsiteY41" fmla="*/ 108947 h 370375"/>
                <a:gd name="connsiteX42" fmla="*/ 685624 w 775802"/>
                <a:gd name="connsiteY42" fmla="*/ 169513 h 370375"/>
                <a:gd name="connsiteX43" fmla="*/ 687846 w 775802"/>
                <a:gd name="connsiteY43" fmla="*/ 175834 h 370375"/>
                <a:gd name="connsiteX44" fmla="*/ 581852 w 775802"/>
                <a:gd name="connsiteY44" fmla="*/ 175834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75802" h="370375">
                  <a:moveTo>
                    <a:pt x="761697" y="218697"/>
                  </a:moveTo>
                  <a:lnTo>
                    <a:pt x="714973" y="183433"/>
                  </a:lnTo>
                  <a:cubicBezTo>
                    <a:pt x="708845" y="178872"/>
                    <a:pt x="704484" y="172330"/>
                    <a:pt x="702630" y="164920"/>
                  </a:cubicBezTo>
                  <a:lnTo>
                    <a:pt x="684998" y="104090"/>
                  </a:lnTo>
                  <a:cubicBezTo>
                    <a:pt x="676023" y="74001"/>
                    <a:pt x="648513" y="53254"/>
                    <a:pt x="617116" y="52896"/>
                  </a:cubicBezTo>
                  <a:lnTo>
                    <a:pt x="528956" y="52896"/>
                  </a:lnTo>
                  <a:lnTo>
                    <a:pt x="528956" y="0"/>
                  </a:lnTo>
                  <a:lnTo>
                    <a:pt x="0" y="0"/>
                  </a:lnTo>
                  <a:lnTo>
                    <a:pt x="0" y="370375"/>
                  </a:lnTo>
                  <a:lnTo>
                    <a:pt x="70528" y="370375"/>
                  </a:lnTo>
                  <a:cubicBezTo>
                    <a:pt x="70525" y="364454"/>
                    <a:pt x="71116" y="358547"/>
                    <a:pt x="72291" y="352743"/>
                  </a:cubicBezTo>
                  <a:lnTo>
                    <a:pt x="17632" y="352743"/>
                  </a:lnTo>
                  <a:lnTo>
                    <a:pt x="17632" y="237563"/>
                  </a:lnTo>
                  <a:lnTo>
                    <a:pt x="511324" y="237563"/>
                  </a:lnTo>
                  <a:lnTo>
                    <a:pt x="511324" y="352743"/>
                  </a:lnTo>
                  <a:lnTo>
                    <a:pt x="245083" y="352743"/>
                  </a:lnTo>
                  <a:cubicBezTo>
                    <a:pt x="246263" y="358546"/>
                    <a:pt x="246853" y="364454"/>
                    <a:pt x="246846" y="370375"/>
                  </a:cubicBezTo>
                  <a:lnTo>
                    <a:pt x="537772" y="370375"/>
                  </a:lnTo>
                  <a:cubicBezTo>
                    <a:pt x="537770" y="364454"/>
                    <a:pt x="538360" y="358547"/>
                    <a:pt x="539535" y="352743"/>
                  </a:cubicBezTo>
                  <a:lnTo>
                    <a:pt x="528956" y="352743"/>
                  </a:lnTo>
                  <a:lnTo>
                    <a:pt x="528956" y="70528"/>
                  </a:lnTo>
                  <a:lnTo>
                    <a:pt x="564220" y="70528"/>
                  </a:lnTo>
                  <a:lnTo>
                    <a:pt x="564220" y="193483"/>
                  </a:lnTo>
                  <a:lnTo>
                    <a:pt x="699809" y="193483"/>
                  </a:lnTo>
                  <a:cubicBezTo>
                    <a:pt x="701295" y="194964"/>
                    <a:pt x="702876" y="196346"/>
                    <a:pt x="704543" y="197618"/>
                  </a:cubicBezTo>
                  <a:lnTo>
                    <a:pt x="750889" y="232609"/>
                  </a:lnTo>
                  <a:cubicBezTo>
                    <a:pt x="755431" y="235968"/>
                    <a:pt x="758127" y="241268"/>
                    <a:pt x="758171" y="246917"/>
                  </a:cubicBezTo>
                  <a:lnTo>
                    <a:pt x="758171" y="335076"/>
                  </a:lnTo>
                  <a:cubicBezTo>
                    <a:pt x="758171" y="344814"/>
                    <a:pt x="750277" y="352708"/>
                    <a:pt x="740539" y="352708"/>
                  </a:cubicBezTo>
                  <a:lnTo>
                    <a:pt x="712328" y="352708"/>
                  </a:lnTo>
                  <a:cubicBezTo>
                    <a:pt x="713507" y="358511"/>
                    <a:pt x="714098" y="364418"/>
                    <a:pt x="714091" y="370340"/>
                  </a:cubicBezTo>
                  <a:lnTo>
                    <a:pt x="740539" y="370340"/>
                  </a:lnTo>
                  <a:cubicBezTo>
                    <a:pt x="759988" y="370277"/>
                    <a:pt x="775740" y="354526"/>
                    <a:pt x="775803" y="335076"/>
                  </a:cubicBezTo>
                  <a:lnTo>
                    <a:pt x="775803" y="246917"/>
                  </a:lnTo>
                  <a:cubicBezTo>
                    <a:pt x="775766" y="235824"/>
                    <a:pt x="770549" y="225384"/>
                    <a:pt x="761697" y="218697"/>
                  </a:cubicBezTo>
                  <a:close/>
                  <a:moveTo>
                    <a:pt x="511324" y="219931"/>
                  </a:moveTo>
                  <a:lnTo>
                    <a:pt x="17632" y="219931"/>
                  </a:lnTo>
                  <a:lnTo>
                    <a:pt x="17632" y="17632"/>
                  </a:lnTo>
                  <a:lnTo>
                    <a:pt x="511324" y="17632"/>
                  </a:lnTo>
                  <a:close/>
                  <a:moveTo>
                    <a:pt x="581852" y="70528"/>
                  </a:moveTo>
                  <a:lnTo>
                    <a:pt x="617116" y="70528"/>
                  </a:lnTo>
                  <a:cubicBezTo>
                    <a:pt x="640630" y="70943"/>
                    <a:pt x="661203" y="86453"/>
                    <a:pt x="668072" y="108947"/>
                  </a:cubicBezTo>
                  <a:lnTo>
                    <a:pt x="685624" y="169513"/>
                  </a:lnTo>
                  <a:cubicBezTo>
                    <a:pt x="686224" y="171667"/>
                    <a:pt x="686965" y="173779"/>
                    <a:pt x="687846" y="175834"/>
                  </a:cubicBezTo>
                  <a:lnTo>
                    <a:pt x="581852" y="175834"/>
                  </a:lnTo>
                  <a:close/>
                </a:path>
              </a:pathLst>
            </a:custGeom>
            <a:solidFill>
              <a:srgbClr val="00000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endParaRPr>
            </a:p>
          </p:txBody>
        </p:sp>
        <p:sp>
          <p:nvSpPr>
            <p:cNvPr id="29" name="フリーフォーム: 図形 28">
              <a:extLst>
                <a:ext uri="{FF2B5EF4-FFF2-40B4-BE49-F238E27FC236}">
                  <a16:creationId xmlns:a16="http://schemas.microsoft.com/office/drawing/2014/main" id="{8EDC0E6D-B50E-397B-EFA1-EF3E3378AA59}"/>
                </a:ext>
              </a:extLst>
            </p:cNvPr>
            <p:cNvSpPr/>
            <p:nvPr/>
          </p:nvSpPr>
          <p:spPr>
            <a:xfrm>
              <a:off x="8388820" y="4785975"/>
              <a:ext cx="141055" cy="141055"/>
            </a:xfrm>
            <a:custGeom>
              <a:avLst/>
              <a:gdLst>
                <a:gd name="connsiteX0" fmla="*/ 70528 w 141055"/>
                <a:gd name="connsiteY0" fmla="*/ 0 h 141055"/>
                <a:gd name="connsiteX1" fmla="*/ 0 w 141055"/>
                <a:gd name="connsiteY1" fmla="*/ 70528 h 141055"/>
                <a:gd name="connsiteX2" fmla="*/ 70528 w 141055"/>
                <a:gd name="connsiteY2" fmla="*/ 141055 h 141055"/>
                <a:gd name="connsiteX3" fmla="*/ 141055 w 141055"/>
                <a:gd name="connsiteY3" fmla="*/ 70528 h 141055"/>
                <a:gd name="connsiteX4" fmla="*/ 70528 w 141055"/>
                <a:gd name="connsiteY4" fmla="*/ 0 h 141055"/>
                <a:gd name="connsiteX5" fmla="*/ 70528 w 141055"/>
                <a:gd name="connsiteY5" fmla="*/ 123423 h 141055"/>
                <a:gd name="connsiteX6" fmla="*/ 17632 w 141055"/>
                <a:gd name="connsiteY6" fmla="*/ 70528 h 141055"/>
                <a:gd name="connsiteX7" fmla="*/ 70528 w 141055"/>
                <a:gd name="connsiteY7" fmla="*/ 17632 h 141055"/>
                <a:gd name="connsiteX8" fmla="*/ 123423 w 141055"/>
                <a:gd name="connsiteY8" fmla="*/ 70528 h 141055"/>
                <a:gd name="connsiteX9" fmla="*/ 70528 w 141055"/>
                <a:gd name="connsiteY9" fmla="*/ 123458 h 141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1055" h="141055">
                  <a:moveTo>
                    <a:pt x="70528" y="0"/>
                  </a:moveTo>
                  <a:cubicBezTo>
                    <a:pt x="31576" y="0"/>
                    <a:pt x="0" y="31576"/>
                    <a:pt x="0" y="70528"/>
                  </a:cubicBezTo>
                  <a:cubicBezTo>
                    <a:pt x="0" y="109479"/>
                    <a:pt x="31576" y="141055"/>
                    <a:pt x="70528" y="141055"/>
                  </a:cubicBezTo>
                  <a:cubicBezTo>
                    <a:pt x="109479" y="141055"/>
                    <a:pt x="141055" y="109479"/>
                    <a:pt x="141055" y="70528"/>
                  </a:cubicBezTo>
                  <a:cubicBezTo>
                    <a:pt x="141007" y="31596"/>
                    <a:pt x="109459" y="48"/>
                    <a:pt x="70528" y="0"/>
                  </a:cubicBezTo>
                  <a:close/>
                  <a:moveTo>
                    <a:pt x="70528" y="123423"/>
                  </a:moveTo>
                  <a:cubicBezTo>
                    <a:pt x="41314" y="123423"/>
                    <a:pt x="17632" y="99741"/>
                    <a:pt x="17632" y="70528"/>
                  </a:cubicBezTo>
                  <a:cubicBezTo>
                    <a:pt x="17632" y="41314"/>
                    <a:pt x="41314" y="17632"/>
                    <a:pt x="70528" y="17632"/>
                  </a:cubicBezTo>
                  <a:cubicBezTo>
                    <a:pt x="99741" y="17632"/>
                    <a:pt x="123423" y="41314"/>
                    <a:pt x="123423" y="70528"/>
                  </a:cubicBezTo>
                  <a:cubicBezTo>
                    <a:pt x="123404" y="99738"/>
                    <a:pt x="99738" y="123420"/>
                    <a:pt x="70528" y="123458"/>
                  </a:cubicBezTo>
                  <a:close/>
                </a:path>
              </a:pathLst>
            </a:custGeom>
            <a:solidFill>
              <a:srgbClr val="000000"/>
            </a:solidFill>
            <a:ln w="87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endParaRPr>
            </a:p>
          </p:txBody>
        </p:sp>
      </p:grpSp>
      <p:sp>
        <p:nvSpPr>
          <p:cNvPr id="14" name="矢印: 五方向 13">
            <a:extLst>
              <a:ext uri="{FF2B5EF4-FFF2-40B4-BE49-F238E27FC236}">
                <a16:creationId xmlns:a16="http://schemas.microsoft.com/office/drawing/2014/main" id="{4E88CC1D-A751-6594-314A-D31B729C03E4}"/>
              </a:ext>
            </a:extLst>
          </p:cNvPr>
          <p:cNvSpPr/>
          <p:nvPr/>
        </p:nvSpPr>
        <p:spPr>
          <a:xfrm>
            <a:off x="3877792" y="4720422"/>
            <a:ext cx="2376939" cy="678211"/>
          </a:xfrm>
          <a:prstGeom prst="homePlate">
            <a:avLst/>
          </a:prstGeom>
          <a:solidFill>
            <a:srgbClr val="EDE9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サービス無料トライアル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契約月の</a:t>
            </a: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翌月末</a:t>
            </a:r>
            <a:r>
              <a:rPr kumimoji="1" lang="ja-JP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まで</a:t>
            </a: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無料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562C73F7-6888-71F2-410F-5F89E55EA77E}"/>
              </a:ext>
            </a:extLst>
          </p:cNvPr>
          <p:cNvSpPr txBox="1"/>
          <p:nvPr/>
        </p:nvSpPr>
        <p:spPr>
          <a:xfrm>
            <a:off x="3028354" y="5801360"/>
            <a:ext cx="60942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公式オンライン：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Panasonic Store Plus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  <a:hlinkClick r:id="rId4"/>
              </a:rPr>
              <a:t>【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  <a:hlinkClick r:id="rId4"/>
              </a:rPr>
              <a:t>公式</a:t>
            </a:r>
            <a:r>
              <a:rPr kumimoji="1" lang="en-US" altLang="ja-JP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  <a:hlinkClick r:id="rId4"/>
              </a:rPr>
              <a:t>】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  <a:hlinkClick r:id="rId4"/>
              </a:rPr>
              <a:t>体調ナビゲーションサービス</a:t>
            </a:r>
            <a:r>
              <a:rPr kumimoji="1" lang="en-US" altLang="ja-JP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  <a:hlinkClick r:id="rId4"/>
              </a:rPr>
              <a:t>RizMo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  <a:hlinkClick r:id="rId4"/>
              </a:rPr>
              <a:t>（リズモ）</a:t>
            </a:r>
            <a:r>
              <a: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　</a:t>
            </a:r>
            <a:endParaRPr kumimoji="1" lang="en-US" altLang="ja-JP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30" name="コンテンツ プレースホルダー 2">
            <a:extLst>
              <a:ext uri="{FF2B5EF4-FFF2-40B4-BE49-F238E27FC236}">
                <a16:creationId xmlns:a16="http://schemas.microsoft.com/office/drawing/2014/main" id="{2FE34562-7F99-7AD9-D13A-6A698D108D2F}"/>
              </a:ext>
            </a:extLst>
          </p:cNvPr>
          <p:cNvSpPr txBox="1">
            <a:spLocks/>
          </p:cNvSpPr>
          <p:nvPr/>
        </p:nvSpPr>
        <p:spPr>
          <a:xfrm>
            <a:off x="1701759" y="1399248"/>
            <a:ext cx="8868706" cy="506476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pic>
        <p:nvPicPr>
          <p:cNvPr id="3" name="図 2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BF5F78C-02B5-4663-30DF-32F0B2F020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6" t="26076" r="26076" b="26076"/>
          <a:stretch/>
        </p:blipFill>
        <p:spPr>
          <a:xfrm>
            <a:off x="5045" y="-4011"/>
            <a:ext cx="1214484" cy="85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02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AF5B2-C783-5275-538E-98B1884C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AE0775B8-B37C-26C3-B2F3-91308CEAEDA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163762" y="3444373"/>
            <a:ext cx="5257802" cy="24325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D4D3FC09-6983-89CB-FBEA-30DA0DE11C06}"/>
              </a:ext>
            </a:extLst>
          </p:cNvPr>
          <p:cNvSpPr/>
          <p:nvPr/>
        </p:nvSpPr>
        <p:spPr>
          <a:xfrm>
            <a:off x="6313083" y="3512375"/>
            <a:ext cx="5003596" cy="193274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B4D1ADC-5A3F-EBB3-5719-F4FA7309974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61999" y="3429000"/>
            <a:ext cx="5257802" cy="2438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868BF72D-A8C3-771F-7713-514C78479527}"/>
              </a:ext>
            </a:extLst>
          </p:cNvPr>
          <p:cNvSpPr/>
          <p:nvPr/>
        </p:nvSpPr>
        <p:spPr>
          <a:xfrm>
            <a:off x="899770" y="3512375"/>
            <a:ext cx="5003596" cy="995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0BA45E3-4320-BEC0-DF5F-416AEFB2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今後の展開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A10FA0-C6CD-DF8B-8048-D42C86CE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提供価値の継続進化と、お役立ち領域の拡大</a:t>
            </a:r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F1897A-E1A1-508B-CE53-A8DFD765EEA4}"/>
              </a:ext>
            </a:extLst>
          </p:cNvPr>
          <p:cNvSpPr txBox="1"/>
          <p:nvPr/>
        </p:nvSpPr>
        <p:spPr>
          <a:xfrm>
            <a:off x="770435" y="2209800"/>
            <a:ext cx="5249366" cy="338554"/>
          </a:xfrm>
          <a:prstGeom prst="rect">
            <a:avLst/>
          </a:prstGeom>
          <a:solidFill>
            <a:srgbClr val="7F7F7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提供価値の進化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D33BF7-6203-F46A-CF7F-783AD8A05F96}"/>
              </a:ext>
            </a:extLst>
          </p:cNvPr>
          <p:cNvSpPr txBox="1"/>
          <p:nvPr/>
        </p:nvSpPr>
        <p:spPr>
          <a:xfrm>
            <a:off x="6176022" y="2209800"/>
            <a:ext cx="5257800" cy="338554"/>
          </a:xfrm>
          <a:prstGeom prst="rect">
            <a:avLst/>
          </a:prstGeom>
          <a:solidFill>
            <a:srgbClr val="7F7F7F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お役立ち領域の拡大</a:t>
            </a:r>
            <a:endParaRPr kumimoji="1" lang="zh-TW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BC68A3-EB4A-CE07-3EE1-CC2CB486E14C}"/>
              </a:ext>
            </a:extLst>
          </p:cNvPr>
          <p:cNvSpPr txBox="1"/>
          <p:nvPr/>
        </p:nvSpPr>
        <p:spPr>
          <a:xfrm>
            <a:off x="770434" y="2650369"/>
            <a:ext cx="523125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専門家の監修とデータの分析・予測内容の進化</a:t>
            </a:r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根拠あるサービスの提供</a:t>
            </a:r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B3558B0-4F8D-3F57-1A78-4D0707B8E6C5}"/>
              </a:ext>
            </a:extLst>
          </p:cNvPr>
          <p:cNvSpPr txBox="1"/>
          <p:nvPr/>
        </p:nvSpPr>
        <p:spPr>
          <a:xfrm>
            <a:off x="6198743" y="2650369"/>
            <a:ext cx="523125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企業・自治体を通じた</a:t>
            </a:r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サービスの提供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F8A86A-C744-1F3C-DB2E-DAF43765942F}"/>
              </a:ext>
            </a:extLst>
          </p:cNvPr>
          <p:cNvSpPr txBox="1"/>
          <p:nvPr/>
        </p:nvSpPr>
        <p:spPr>
          <a:xfrm>
            <a:off x="770434" y="5520463"/>
            <a:ext cx="5231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継続的なアルゴリズムのアップデート</a:t>
            </a:r>
          </a:p>
        </p:txBody>
      </p:sp>
      <p:pic>
        <p:nvPicPr>
          <p:cNvPr id="97" name="図 96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A93098C-8C1A-C409-E081-B684F1A5C2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3938" t="4121" r="33882" b="3815"/>
          <a:stretch/>
        </p:blipFill>
        <p:spPr>
          <a:xfrm>
            <a:off x="5407582" y="4693554"/>
            <a:ext cx="289029" cy="826909"/>
          </a:xfrm>
          <a:prstGeom prst="rect">
            <a:avLst/>
          </a:prstGeom>
        </p:spPr>
      </p:pic>
      <p:pic>
        <p:nvPicPr>
          <p:cNvPr id="99" name="図 98" descr="シャツ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BDED36D-5CA1-16E7-DA72-410F7934839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5924" r="35899"/>
          <a:stretch/>
        </p:blipFill>
        <p:spPr>
          <a:xfrm>
            <a:off x="4095154" y="4693554"/>
            <a:ext cx="222873" cy="791576"/>
          </a:xfrm>
          <a:prstGeom prst="rect">
            <a:avLst/>
          </a:prstGeom>
        </p:spPr>
      </p:pic>
      <p:pic>
        <p:nvPicPr>
          <p:cNvPr id="101" name="図 100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AB1B1A4-3F91-2285-B801-D285C0725BB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3859" r="16694" b="6290"/>
          <a:stretch/>
        </p:blipFill>
        <p:spPr>
          <a:xfrm>
            <a:off x="4670662" y="4668226"/>
            <a:ext cx="501185" cy="790045"/>
          </a:xfrm>
          <a:prstGeom prst="rect">
            <a:avLst/>
          </a:prstGeom>
        </p:spPr>
      </p:pic>
      <p:pic>
        <p:nvPicPr>
          <p:cNvPr id="105" name="図 104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CC50E0F-0E1A-CFF3-8AA6-2F21DE8184C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3516" r="27796"/>
          <a:stretch/>
        </p:blipFill>
        <p:spPr>
          <a:xfrm>
            <a:off x="3361380" y="4662939"/>
            <a:ext cx="321019" cy="829744"/>
          </a:xfrm>
          <a:prstGeom prst="rect">
            <a:avLst/>
          </a:prstGeom>
        </p:spPr>
      </p:pic>
      <p:pic>
        <p:nvPicPr>
          <p:cNvPr id="107" name="図 106" descr="立つ, 暗い, 男, 持つ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FB6E5DB-890E-D98F-7852-F7CE14BA845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5029" r="34687"/>
          <a:stretch/>
        </p:blipFill>
        <p:spPr>
          <a:xfrm>
            <a:off x="2258662" y="4728144"/>
            <a:ext cx="229621" cy="756985"/>
          </a:xfrm>
          <a:prstGeom prst="rect">
            <a:avLst/>
          </a:prstGeom>
        </p:spPr>
      </p:pic>
      <p:pic>
        <p:nvPicPr>
          <p:cNvPr id="109" name="図 108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1A35416-2FE6-6A5B-833C-9246C0C552F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3471" r="33753"/>
          <a:stretch/>
        </p:blipFill>
        <p:spPr>
          <a:xfrm>
            <a:off x="2755806" y="4711394"/>
            <a:ext cx="323341" cy="755896"/>
          </a:xfrm>
          <a:prstGeom prst="rect">
            <a:avLst/>
          </a:prstGeom>
        </p:spPr>
      </p:pic>
      <p:pic>
        <p:nvPicPr>
          <p:cNvPr id="111" name="図 110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0161B14-44A5-B7F1-58DE-06977CF5621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4880" r="9641"/>
          <a:stretch/>
        </p:blipFill>
        <p:spPr>
          <a:xfrm>
            <a:off x="1582012" y="4728688"/>
            <a:ext cx="570542" cy="755895"/>
          </a:xfrm>
          <a:prstGeom prst="rect">
            <a:avLst/>
          </a:prstGeom>
        </p:spPr>
      </p:pic>
      <p:pic>
        <p:nvPicPr>
          <p:cNvPr id="113" name="図 112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1300EE3-B28C-BCD8-C3ED-574E3347CA2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2013" r="29150"/>
          <a:stretch/>
        </p:blipFill>
        <p:spPr>
          <a:xfrm>
            <a:off x="1015579" y="4733714"/>
            <a:ext cx="364061" cy="745480"/>
          </a:xfrm>
          <a:prstGeom prst="rect">
            <a:avLst/>
          </a:prstGeom>
        </p:spPr>
      </p:pic>
      <p:pic>
        <p:nvPicPr>
          <p:cNvPr id="115" name="図 114" descr="ダイアグラム, 設計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051E463-287F-58B9-7E3A-C20F691944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9558" y="3531059"/>
            <a:ext cx="1005659" cy="995139"/>
          </a:xfrm>
          <a:prstGeom prst="rect">
            <a:avLst/>
          </a:prstGeom>
        </p:spPr>
      </p:pic>
      <p:cxnSp>
        <p:nvCxnSpPr>
          <p:cNvPr id="120" name="直線矢印コネクタ 119">
            <a:extLst>
              <a:ext uri="{FF2B5EF4-FFF2-40B4-BE49-F238E27FC236}">
                <a16:creationId xmlns:a16="http://schemas.microsoft.com/office/drawing/2014/main" id="{09119902-4202-FD8C-CAC0-554555F2D241}"/>
              </a:ext>
            </a:extLst>
          </p:cNvPr>
          <p:cNvCxnSpPr>
            <a:cxnSpLocks/>
            <a:stCxn id="113" idx="0"/>
          </p:cNvCxnSpPr>
          <p:nvPr/>
        </p:nvCxnSpPr>
        <p:spPr>
          <a:xfrm flipV="1">
            <a:off x="1197610" y="4352544"/>
            <a:ext cx="1222467" cy="381170"/>
          </a:xfrm>
          <a:prstGeom prst="straightConnector1">
            <a:avLst/>
          </a:prstGeom>
          <a:ln w="12700">
            <a:solidFill>
              <a:srgbClr val="7F7F7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線矢印コネクタ 121">
            <a:extLst>
              <a:ext uri="{FF2B5EF4-FFF2-40B4-BE49-F238E27FC236}">
                <a16:creationId xmlns:a16="http://schemas.microsoft.com/office/drawing/2014/main" id="{2921C26E-576F-BEA1-2350-C3E8D28E14F3}"/>
              </a:ext>
            </a:extLst>
          </p:cNvPr>
          <p:cNvCxnSpPr>
            <a:cxnSpLocks/>
          </p:cNvCxnSpPr>
          <p:nvPr/>
        </p:nvCxnSpPr>
        <p:spPr>
          <a:xfrm flipV="1">
            <a:off x="2010569" y="4391102"/>
            <a:ext cx="621710" cy="318856"/>
          </a:xfrm>
          <a:prstGeom prst="straightConnector1">
            <a:avLst/>
          </a:prstGeom>
          <a:ln w="12700">
            <a:solidFill>
              <a:srgbClr val="7F7F7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線矢印コネクタ 124">
            <a:extLst>
              <a:ext uri="{FF2B5EF4-FFF2-40B4-BE49-F238E27FC236}">
                <a16:creationId xmlns:a16="http://schemas.microsoft.com/office/drawing/2014/main" id="{C7816AAD-5877-EC80-7A77-EB759E61B2C9}"/>
              </a:ext>
            </a:extLst>
          </p:cNvPr>
          <p:cNvCxnSpPr>
            <a:cxnSpLocks/>
          </p:cNvCxnSpPr>
          <p:nvPr/>
        </p:nvCxnSpPr>
        <p:spPr>
          <a:xfrm flipV="1">
            <a:off x="2441049" y="4445768"/>
            <a:ext cx="296936" cy="323578"/>
          </a:xfrm>
          <a:prstGeom prst="straightConnector1">
            <a:avLst/>
          </a:prstGeom>
          <a:ln w="12700">
            <a:solidFill>
              <a:srgbClr val="7F7F7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矢印コネクタ 126">
            <a:extLst>
              <a:ext uri="{FF2B5EF4-FFF2-40B4-BE49-F238E27FC236}">
                <a16:creationId xmlns:a16="http://schemas.microsoft.com/office/drawing/2014/main" id="{339F4821-B2AB-DC31-E151-869A665F0942}"/>
              </a:ext>
            </a:extLst>
          </p:cNvPr>
          <p:cNvCxnSpPr>
            <a:cxnSpLocks/>
          </p:cNvCxnSpPr>
          <p:nvPr/>
        </p:nvCxnSpPr>
        <p:spPr>
          <a:xfrm flipV="1">
            <a:off x="2930679" y="4435205"/>
            <a:ext cx="5644" cy="283731"/>
          </a:xfrm>
          <a:prstGeom prst="straightConnector1">
            <a:avLst/>
          </a:prstGeom>
          <a:ln w="12700">
            <a:solidFill>
              <a:srgbClr val="7F7F7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線矢印コネクタ 128">
            <a:extLst>
              <a:ext uri="{FF2B5EF4-FFF2-40B4-BE49-F238E27FC236}">
                <a16:creationId xmlns:a16="http://schemas.microsoft.com/office/drawing/2014/main" id="{903BA3F2-20ED-CDDD-F3A3-119F181D18DE}"/>
              </a:ext>
            </a:extLst>
          </p:cNvPr>
          <p:cNvCxnSpPr>
            <a:cxnSpLocks/>
          </p:cNvCxnSpPr>
          <p:nvPr/>
        </p:nvCxnSpPr>
        <p:spPr>
          <a:xfrm flipH="1" flipV="1">
            <a:off x="3346670" y="4462618"/>
            <a:ext cx="98568" cy="191938"/>
          </a:xfrm>
          <a:prstGeom prst="straightConnector1">
            <a:avLst/>
          </a:prstGeom>
          <a:ln w="12700">
            <a:solidFill>
              <a:srgbClr val="7F7F7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直線矢印コネクタ 133">
            <a:extLst>
              <a:ext uri="{FF2B5EF4-FFF2-40B4-BE49-F238E27FC236}">
                <a16:creationId xmlns:a16="http://schemas.microsoft.com/office/drawing/2014/main" id="{5C502B8E-2295-ACAE-D8B1-2F54EAEBFF3D}"/>
              </a:ext>
            </a:extLst>
          </p:cNvPr>
          <p:cNvCxnSpPr>
            <a:stCxn id="115" idx="3"/>
          </p:cNvCxnSpPr>
          <p:nvPr/>
        </p:nvCxnSpPr>
        <p:spPr>
          <a:xfrm flipV="1">
            <a:off x="3305217" y="4028628"/>
            <a:ext cx="459564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直線矢印コネクタ 134">
            <a:extLst>
              <a:ext uri="{FF2B5EF4-FFF2-40B4-BE49-F238E27FC236}">
                <a16:creationId xmlns:a16="http://schemas.microsoft.com/office/drawing/2014/main" id="{203F437C-1274-3559-D995-AFBDCF0163C6}"/>
              </a:ext>
            </a:extLst>
          </p:cNvPr>
          <p:cNvCxnSpPr>
            <a:cxnSpLocks/>
          </p:cNvCxnSpPr>
          <p:nvPr/>
        </p:nvCxnSpPr>
        <p:spPr>
          <a:xfrm flipH="1" flipV="1">
            <a:off x="3539494" y="4391102"/>
            <a:ext cx="617246" cy="313603"/>
          </a:xfrm>
          <a:prstGeom prst="straightConnector1">
            <a:avLst/>
          </a:prstGeom>
          <a:ln w="12700">
            <a:solidFill>
              <a:srgbClr val="7F7F7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矢印コネクタ 136">
            <a:extLst>
              <a:ext uri="{FF2B5EF4-FFF2-40B4-BE49-F238E27FC236}">
                <a16:creationId xmlns:a16="http://schemas.microsoft.com/office/drawing/2014/main" id="{B7C85B7C-888C-045E-BDA5-B2D82CAF9347}"/>
              </a:ext>
            </a:extLst>
          </p:cNvPr>
          <p:cNvCxnSpPr>
            <a:cxnSpLocks/>
          </p:cNvCxnSpPr>
          <p:nvPr/>
        </p:nvCxnSpPr>
        <p:spPr>
          <a:xfrm flipH="1" flipV="1">
            <a:off x="3670763" y="4293954"/>
            <a:ext cx="1018623" cy="457829"/>
          </a:xfrm>
          <a:prstGeom prst="straightConnector1">
            <a:avLst/>
          </a:prstGeom>
          <a:ln w="12700">
            <a:solidFill>
              <a:srgbClr val="7F7F7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直線矢印コネクタ 138">
            <a:extLst>
              <a:ext uri="{FF2B5EF4-FFF2-40B4-BE49-F238E27FC236}">
                <a16:creationId xmlns:a16="http://schemas.microsoft.com/office/drawing/2014/main" id="{98C4592C-C3E0-3EAA-85FB-788BA29C3D2E}"/>
              </a:ext>
            </a:extLst>
          </p:cNvPr>
          <p:cNvCxnSpPr>
            <a:cxnSpLocks/>
          </p:cNvCxnSpPr>
          <p:nvPr/>
        </p:nvCxnSpPr>
        <p:spPr>
          <a:xfrm flipH="1" flipV="1">
            <a:off x="3728981" y="4220699"/>
            <a:ext cx="1618777" cy="472725"/>
          </a:xfrm>
          <a:prstGeom prst="straightConnector1">
            <a:avLst/>
          </a:prstGeom>
          <a:ln w="12700">
            <a:solidFill>
              <a:srgbClr val="7F7F7F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図 146" descr="アイコ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FFFDB2B-BF92-98F3-4A13-B1F97C337C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34462" y="3667292"/>
            <a:ext cx="668989" cy="66898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E2ED77-3F89-B5EA-13E6-7A4627DAF085}"/>
              </a:ext>
            </a:extLst>
          </p:cNvPr>
          <p:cNvSpPr txBox="1"/>
          <p:nvPr/>
        </p:nvSpPr>
        <p:spPr>
          <a:xfrm>
            <a:off x="6199253" y="5515100"/>
            <a:ext cx="5231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日本の女性のビューティライフ向上に貢献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EA7AD3B-6849-2DAA-E42F-A790E17FBE29}"/>
              </a:ext>
            </a:extLst>
          </p:cNvPr>
          <p:cNvSpPr txBox="1"/>
          <p:nvPr/>
        </p:nvSpPr>
        <p:spPr>
          <a:xfrm>
            <a:off x="6318496" y="3570970"/>
            <a:ext cx="500359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パナソニック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(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株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)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くらしアプライアンス社</a:t>
            </a:r>
            <a:r>
              <a:rPr kumimoji="1" lang="en-US" altLang="ja-JP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DEI</a:t>
            </a: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部門で試験導入予定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（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2025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年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7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月－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2026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年</a:t>
            </a:r>
            <a:r>
              <a:rPr kumimoji="1" lang="en-US" altLang="ja-JP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3</a:t>
            </a:r>
            <a:r>
              <a:rPr kumimoji="1" lang="ja-JP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月）</a:t>
            </a:r>
          </a:p>
        </p:txBody>
      </p:sp>
      <p:pic>
        <p:nvPicPr>
          <p:cNvPr id="31" name="図 30" descr="暗い空間に立つ男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32C6D98-85CD-725F-91EE-4831B60FCF7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6" t="3272" r="24659" b="54602"/>
          <a:stretch/>
        </p:blipFill>
        <p:spPr>
          <a:xfrm>
            <a:off x="4552806" y="3722576"/>
            <a:ext cx="1055301" cy="791269"/>
          </a:xfrm>
          <a:prstGeom prst="rect">
            <a:avLst/>
          </a:prstGeom>
        </p:spPr>
      </p:pic>
      <p:grpSp>
        <p:nvGrpSpPr>
          <p:cNvPr id="49" name="グループ化 48">
            <a:extLst>
              <a:ext uri="{FF2B5EF4-FFF2-40B4-BE49-F238E27FC236}">
                <a16:creationId xmlns:a16="http://schemas.microsoft.com/office/drawing/2014/main" id="{AEF66237-F603-D293-8BF1-BBF1DB1D54BB}"/>
              </a:ext>
            </a:extLst>
          </p:cNvPr>
          <p:cNvGrpSpPr/>
          <p:nvPr/>
        </p:nvGrpSpPr>
        <p:grpSpPr>
          <a:xfrm>
            <a:off x="7185785" y="4169008"/>
            <a:ext cx="3275537" cy="1098123"/>
            <a:chOff x="7940552" y="4232314"/>
            <a:chExt cx="3275537" cy="1098123"/>
          </a:xfrm>
        </p:grpSpPr>
        <p:pic>
          <p:nvPicPr>
            <p:cNvPr id="6148" name="Picture 4" descr="パナソニック くらしアプライアンス社">
              <a:extLst>
                <a:ext uri="{FF2B5EF4-FFF2-40B4-BE49-F238E27FC236}">
                  <a16:creationId xmlns:a16="http://schemas.microsoft.com/office/drawing/2014/main" id="{DE0766A7-9686-68E2-8FB9-40EF067B7F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410"/>
            <a:stretch/>
          </p:blipFill>
          <p:spPr bwMode="auto">
            <a:xfrm>
              <a:off x="7951549" y="4234986"/>
              <a:ext cx="1205418" cy="813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2DF9B970-EA62-093F-6E8F-ECB492B0F9D4}"/>
                </a:ext>
              </a:extLst>
            </p:cNvPr>
            <p:cNvGrpSpPr/>
            <p:nvPr/>
          </p:nvGrpSpPr>
          <p:grpSpPr>
            <a:xfrm>
              <a:off x="9173297" y="4232314"/>
              <a:ext cx="2042792" cy="1070011"/>
              <a:chOff x="8751124" y="3562084"/>
              <a:chExt cx="2534763" cy="1327704"/>
            </a:xfrm>
          </p:grpSpPr>
          <p:pic>
            <p:nvPicPr>
              <p:cNvPr id="23" name="図 22">
                <a:extLst>
                  <a:ext uri="{FF2B5EF4-FFF2-40B4-BE49-F238E27FC236}">
                    <a16:creationId xmlns:a16="http://schemas.microsoft.com/office/drawing/2014/main" id="{57D43A3F-1832-5A21-9A74-A15F48B48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6892" r="19859"/>
              <a:stretch/>
            </p:blipFill>
            <p:spPr>
              <a:xfrm>
                <a:off x="8751124" y="3562084"/>
                <a:ext cx="2517299" cy="1327704"/>
              </a:xfrm>
              <a:prstGeom prst="rect">
                <a:avLst/>
              </a:prstGeom>
            </p:spPr>
          </p:pic>
          <p:pic>
            <p:nvPicPr>
              <p:cNvPr id="20" name="図 19">
                <a:extLst>
                  <a:ext uri="{FF2B5EF4-FFF2-40B4-BE49-F238E27FC236}">
                    <a16:creationId xmlns:a16="http://schemas.microsoft.com/office/drawing/2014/main" id="{75584D09-3DE1-193A-0E3E-5FCC45489D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80783" y="4321004"/>
                <a:ext cx="1005104" cy="568102"/>
              </a:xfrm>
              <a:prstGeom prst="rect">
                <a:avLst/>
              </a:prstGeom>
            </p:spPr>
          </p:pic>
        </p:grp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F7F4FC4B-3C3D-DB39-BD14-3998033BC386}"/>
                </a:ext>
              </a:extLst>
            </p:cNvPr>
            <p:cNvSpPr txBox="1"/>
            <p:nvPr/>
          </p:nvSpPr>
          <p:spPr>
            <a:xfrm>
              <a:off x="7940552" y="5084216"/>
              <a:ext cx="117640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パナソニック</a:t>
              </a:r>
              <a:endPara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くらしアプライアンス社</a:t>
              </a:r>
            </a:p>
          </p:txBody>
        </p:sp>
        <p:pic>
          <p:nvPicPr>
            <p:cNvPr id="48" name="図 47" descr="ロゴ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833E0F7D-0316-DEDC-8F82-349578182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9027" y="4313324"/>
              <a:ext cx="427944" cy="65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8303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953C6-DB38-A6F5-1A8C-9BBD69D60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図 34" descr="シルエット, 抽象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57B7CDF-7C79-572C-5682-192E7382B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944" y="2442019"/>
            <a:ext cx="2576945" cy="3396836"/>
          </a:xfrm>
          <a:prstGeom prst="rect">
            <a:avLst/>
          </a:prstGeom>
        </p:spPr>
      </p:pic>
      <p:sp>
        <p:nvSpPr>
          <p:cNvPr id="36" name="楕円 35">
            <a:extLst>
              <a:ext uri="{FF2B5EF4-FFF2-40B4-BE49-F238E27FC236}">
                <a16:creationId xmlns:a16="http://schemas.microsoft.com/office/drawing/2014/main" id="{9938AEEE-0300-394B-33A0-0E2401CEDEAB}"/>
              </a:ext>
            </a:extLst>
          </p:cNvPr>
          <p:cNvSpPr/>
          <p:nvPr/>
        </p:nvSpPr>
        <p:spPr>
          <a:xfrm>
            <a:off x="4261389" y="2201354"/>
            <a:ext cx="3682055" cy="3682055"/>
          </a:xfrm>
          <a:prstGeom prst="ellipse">
            <a:avLst/>
          </a:prstGeom>
          <a:noFill/>
          <a:ln w="57150">
            <a:solidFill>
              <a:srgbClr val="FF9933">
                <a:alpha val="50196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ts val="1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Outer Care</a:t>
            </a: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3FB1DA19-2DA6-4FBC-EC01-F24104DA590F}"/>
              </a:ext>
            </a:extLst>
          </p:cNvPr>
          <p:cNvSpPr/>
          <p:nvPr/>
        </p:nvSpPr>
        <p:spPr>
          <a:xfrm>
            <a:off x="5154963" y="3094928"/>
            <a:ext cx="1894906" cy="1894906"/>
          </a:xfrm>
          <a:prstGeom prst="ellipse">
            <a:avLst/>
          </a:prstGeom>
          <a:noFill/>
          <a:ln w="381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Inner Care</a:t>
            </a: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02A4037-25AF-EAD0-8F6F-34D5B9B43D92}"/>
              </a:ext>
            </a:extLst>
          </p:cNvPr>
          <p:cNvSpPr txBox="1"/>
          <p:nvPr/>
        </p:nvSpPr>
        <p:spPr>
          <a:xfrm>
            <a:off x="5504168" y="22054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66E44EC-8F82-E268-7F7A-FE315AEB9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ビューティ事業  </a:t>
            </a:r>
            <a:r>
              <a:rPr kumimoji="1" lang="ja-JP" altLang="en-US" dirty="0"/>
              <a:t>目指す姿</a:t>
            </a:r>
            <a:endParaRPr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E9BD3D32-F38C-B3CF-EE46-09135F0F8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お客様と長くつながり続けながら、テクノロジーと確かな効果で信頼できるトータルビューティを提案</a:t>
            </a:r>
          </a:p>
        </p:txBody>
      </p:sp>
      <p:pic>
        <p:nvPicPr>
          <p:cNvPr id="2" name="図 1" descr="カップ, コーヒー, 食品, ボト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94275BB-E0F5-FA9D-01DE-55C166AF5FC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0310"/>
          <a:stretch/>
        </p:blipFill>
        <p:spPr>
          <a:xfrm>
            <a:off x="1658295" y="3243406"/>
            <a:ext cx="2688941" cy="1612902"/>
          </a:xfrm>
          <a:prstGeom prst="rect">
            <a:avLst/>
          </a:prstGeom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56AC30C2-2C73-D34D-DED6-8BE985A312D0}"/>
              </a:ext>
            </a:extLst>
          </p:cNvPr>
          <p:cNvSpPr txBox="1"/>
          <p:nvPr/>
        </p:nvSpPr>
        <p:spPr>
          <a:xfrm>
            <a:off x="1670252" y="3235592"/>
            <a:ext cx="106680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Face Care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pic>
        <p:nvPicPr>
          <p:cNvPr id="3" name="図 2" descr="カメラ, テーブル, 家電, 座る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0CB7998-4FD5-AC69-6735-7FA981A8122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559"/>
          <a:stretch/>
        </p:blipFill>
        <p:spPr>
          <a:xfrm>
            <a:off x="7836636" y="2235710"/>
            <a:ext cx="2685112" cy="1615658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9C0A126-5731-A1D2-E505-1C5528BA3125}"/>
              </a:ext>
            </a:extLst>
          </p:cNvPr>
          <p:cNvSpPr txBox="1"/>
          <p:nvPr/>
        </p:nvSpPr>
        <p:spPr>
          <a:xfrm>
            <a:off x="9446821" y="2223855"/>
            <a:ext cx="1066800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Hair Care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0F9FBCBE-141D-4BD6-9024-C3B4F66FA55E}"/>
              </a:ext>
            </a:extLst>
          </p:cNvPr>
          <p:cNvSpPr/>
          <p:nvPr/>
        </p:nvSpPr>
        <p:spPr>
          <a:xfrm>
            <a:off x="5154963" y="3094928"/>
            <a:ext cx="1894906" cy="1894906"/>
          </a:xfrm>
          <a:prstGeom prst="ellipse">
            <a:avLst/>
          </a:prstGeom>
          <a:solidFill>
            <a:srgbClr val="FF9933">
              <a:alpha val="25000"/>
            </a:srgbClr>
          </a:solidFill>
          <a:ln w="38100">
            <a:solidFill>
              <a:srgbClr val="FF99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Segoe UI"/>
                <a:ea typeface="Meiryo UI"/>
                <a:cs typeface="+mn-cs"/>
              </a:rPr>
              <a:t>Inner Care</a:t>
            </a:r>
            <a:endParaRPr kumimoji="1" lang="ja-JP" altLang="en-US" sz="1800" b="1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Segoe UI"/>
              <a:ea typeface="Meiryo UI"/>
              <a:cs typeface="+mn-cs"/>
            </a:endParaRPr>
          </a:p>
        </p:txBody>
      </p:sp>
      <p:pic>
        <p:nvPicPr>
          <p:cNvPr id="39" name="図 38" descr="テーブル, 持つ, ビデオ, 時計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5FBDD9E-CE51-BC35-0161-589D26D42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799" y="3906763"/>
            <a:ext cx="1544531" cy="1960637"/>
          </a:xfrm>
          <a:prstGeom prst="rect">
            <a:avLst/>
          </a:prstGeom>
        </p:spPr>
      </p:pic>
      <p:pic>
        <p:nvPicPr>
          <p:cNvPr id="6" name="図 5" descr="屋内, 座る, 小さい, テーブル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ABEC1F3-6B62-F747-AE16-5B8E92541F2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4049" r="6677"/>
          <a:stretch/>
        </p:blipFill>
        <p:spPr>
          <a:xfrm>
            <a:off x="7836636" y="4240531"/>
            <a:ext cx="2685112" cy="1615658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833C293-EB54-1981-BAB5-A8D5101C2FAA}"/>
              </a:ext>
            </a:extLst>
          </p:cNvPr>
          <p:cNvSpPr txBox="1"/>
          <p:nvPr/>
        </p:nvSpPr>
        <p:spPr>
          <a:xfrm>
            <a:off x="9362415" y="4240531"/>
            <a:ext cx="1151206" cy="28814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Body Care</a:t>
            </a: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pic>
        <p:nvPicPr>
          <p:cNvPr id="9" name="図 8" descr="ロゴ&#10;&#10;自動的に生成された説明">
            <a:extLst>
              <a:ext uri="{FF2B5EF4-FFF2-40B4-BE49-F238E27FC236}">
                <a16:creationId xmlns:a16="http://schemas.microsoft.com/office/drawing/2014/main" id="{6320B17E-5E1F-41C4-AF77-DAC7D1289501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30" y="6442117"/>
            <a:ext cx="1612489" cy="252791"/>
          </a:xfrm>
          <a:prstGeom prst="rect">
            <a:avLst/>
          </a:prstGeom>
        </p:spPr>
      </p:pic>
      <p:sp>
        <p:nvSpPr>
          <p:cNvPr id="10" name="スライド番号プレースホルダー 5">
            <a:extLst>
              <a:ext uri="{FF2B5EF4-FFF2-40B4-BE49-F238E27FC236}">
                <a16:creationId xmlns:a16="http://schemas.microsoft.com/office/drawing/2014/main" id="{8B22FC5E-4F14-4D0B-280B-E8016ACE6CA6}"/>
              </a:ext>
            </a:extLst>
          </p:cNvPr>
          <p:cNvSpPr txBox="1">
            <a:spLocks/>
          </p:cNvSpPr>
          <p:nvPr/>
        </p:nvSpPr>
        <p:spPr>
          <a:xfrm>
            <a:off x="8991600" y="6398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FBF02-BF65-4193-9AAF-B2BC02183BAF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842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2E05E98-7869-92E1-6EBD-63CA4113DC63}"/>
              </a:ext>
            </a:extLst>
          </p:cNvPr>
          <p:cNvSpPr/>
          <p:nvPr/>
        </p:nvSpPr>
        <p:spPr>
          <a:xfrm>
            <a:off x="0" y="8317"/>
            <a:ext cx="12192000" cy="6858000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1C6911C-746B-6DB6-63CA-9DE84C34A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女性の不調</a:t>
            </a:r>
            <a:r>
              <a:rPr kumimoji="1" lang="ja-JP" altLang="en-US" sz="2800" b="0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＊</a:t>
            </a:r>
            <a:r>
              <a:rPr kumimoji="1" lang="ja-JP" altLang="en-US"/>
              <a:t>を原因からサポート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41261F-7435-46A2-5869-7057B6BAE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「温度」と「睡眠」を計測・分析し</a:t>
            </a:r>
            <a:endParaRPr kumimoji="1" lang="en-US" altLang="ja-JP" dirty="0"/>
          </a:p>
          <a:p>
            <a:r>
              <a:rPr lang="ja-JP" altLang="en-US"/>
              <a:t>体と心に左右されない毎日を</a:t>
            </a:r>
            <a:endParaRPr kumimoji="1" lang="ja-JP" altLang="en-US"/>
          </a:p>
        </p:txBody>
      </p:sp>
      <p:pic>
        <p:nvPicPr>
          <p:cNvPr id="4" name="図 3" descr="ダイアグラム&#10;&#10;AI によって生成されたコンテンツは間違っている可能性があります。">
            <a:hlinkClick r:id="rId3"/>
            <a:extLst>
              <a:ext uri="{FF2B5EF4-FFF2-40B4-BE49-F238E27FC236}">
                <a16:creationId xmlns:a16="http://schemas.microsoft.com/office/drawing/2014/main" id="{F65130B2-1223-9C1C-6352-AFFB66E2CF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655" t="36111" r="37716" b="19857"/>
          <a:stretch/>
        </p:blipFill>
        <p:spPr>
          <a:xfrm>
            <a:off x="4599176" y="2133683"/>
            <a:ext cx="3705993" cy="454809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E9F4054-9ECB-06EF-EC0E-9F3F91BE5343}"/>
              </a:ext>
            </a:extLst>
          </p:cNvPr>
          <p:cNvSpPr txBox="1"/>
          <p:nvPr/>
        </p:nvSpPr>
        <p:spPr>
          <a:xfrm>
            <a:off x="8684687" y="6248622"/>
            <a:ext cx="31438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*</a:t>
            </a:r>
            <a:r>
              <a:rPr kumimoji="1" lang="ja-JP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不調とは、生理周期や睡眠状態に関係した体調変化のこと</a:t>
            </a:r>
          </a:p>
        </p:txBody>
      </p:sp>
      <p:sp>
        <p:nvSpPr>
          <p:cNvPr id="8" name="スライド番号プレースホルダー 5">
            <a:extLst>
              <a:ext uri="{FF2B5EF4-FFF2-40B4-BE49-F238E27FC236}">
                <a16:creationId xmlns:a16="http://schemas.microsoft.com/office/drawing/2014/main" id="{E8871908-A1F6-7A15-8A51-062900FF4815}"/>
              </a:ext>
            </a:extLst>
          </p:cNvPr>
          <p:cNvSpPr txBox="1">
            <a:spLocks/>
          </p:cNvSpPr>
          <p:nvPr/>
        </p:nvSpPr>
        <p:spPr>
          <a:xfrm>
            <a:off x="8991600" y="6398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FBF02-BF65-4193-9AAF-B2BC02183BAF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4CA9457-09F8-52BC-04F0-C845F1B0EBD1}"/>
              </a:ext>
            </a:extLst>
          </p:cNvPr>
          <p:cNvGrpSpPr/>
          <p:nvPr/>
        </p:nvGrpSpPr>
        <p:grpSpPr>
          <a:xfrm>
            <a:off x="204040" y="6383846"/>
            <a:ext cx="1743479" cy="338554"/>
            <a:chOff x="204040" y="6383846"/>
            <a:chExt cx="1743479" cy="338554"/>
          </a:xfrm>
        </p:grpSpPr>
        <p:pic>
          <p:nvPicPr>
            <p:cNvPr id="7" name="図 6" descr="ロゴ&#10;&#10;自動的に生成された説明">
              <a:extLst>
                <a:ext uri="{FF2B5EF4-FFF2-40B4-BE49-F238E27FC236}">
                  <a16:creationId xmlns:a16="http://schemas.microsoft.com/office/drawing/2014/main" id="{0FC5F311-DF5C-2E18-881C-A77D1BF89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5030" y="6442117"/>
              <a:ext cx="1612489" cy="252791"/>
            </a:xfrm>
            <a:prstGeom prst="rect">
              <a:avLst/>
            </a:prstGeom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EBBCC86-BBAB-714B-641C-8D7D01AEBFAC}"/>
                </a:ext>
              </a:extLst>
            </p:cNvPr>
            <p:cNvSpPr txBox="1"/>
            <p:nvPr/>
          </p:nvSpPr>
          <p:spPr>
            <a:xfrm>
              <a:off x="204040" y="6383846"/>
              <a:ext cx="322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0" dirty="0">
                  <a:latin typeface="+mj-ea"/>
                  <a:ea typeface="+mj-ea"/>
                </a:rPr>
                <a:t>©</a:t>
              </a:r>
              <a:endParaRPr kumimoji="1" lang="ja-JP" altLang="en-US" sz="1600" b="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411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ECAB-678E-6B35-152E-32637D77E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BD84838-EC2E-A291-929C-16FA547B0C3E}"/>
              </a:ext>
            </a:extLst>
          </p:cNvPr>
          <p:cNvSpPr/>
          <p:nvPr/>
        </p:nvSpPr>
        <p:spPr>
          <a:xfrm>
            <a:off x="-17748" y="16332"/>
            <a:ext cx="12192000" cy="6858000"/>
          </a:xfrm>
          <a:prstGeom prst="rect">
            <a:avLst/>
          </a:prstGeom>
          <a:solidFill>
            <a:srgbClr val="F6F4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B06895BB-76AD-A0EF-ABE1-DE2656501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14400"/>
            <a:ext cx="10668001" cy="506476"/>
          </a:xfrm>
        </p:spPr>
        <p:txBody>
          <a:bodyPr/>
          <a:lstStyle/>
          <a:p>
            <a:r>
              <a:rPr lang="ja-JP" altLang="en-US" dirty="0"/>
              <a:t>各分野の専門家による監修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6E80B168-BFAC-BD94-306B-64C484349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569" y="2751644"/>
            <a:ext cx="1229210" cy="1485296"/>
          </a:xfrm>
          <a:prstGeom prst="rect">
            <a:avLst/>
          </a:prstGeom>
        </p:spPr>
      </p:pic>
      <p:pic>
        <p:nvPicPr>
          <p:cNvPr id="18" name="Picture 2" descr="産婦人科医・池田裕美枝先生に聞く、SRHR (セクシュアル ...">
            <a:extLst>
              <a:ext uri="{FF2B5EF4-FFF2-40B4-BE49-F238E27FC236}">
                <a16:creationId xmlns:a16="http://schemas.microsoft.com/office/drawing/2014/main" id="{96EE27A8-8056-E6D9-BD66-24DD5E190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0" t="13333" r="40613" b="54604"/>
          <a:stretch/>
        </p:blipFill>
        <p:spPr bwMode="auto">
          <a:xfrm>
            <a:off x="1760901" y="2751644"/>
            <a:ext cx="1229210" cy="153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3652633-4D23-14E0-F72A-7EB92A515D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772" t="-1092" r="4847" b="18733"/>
          <a:stretch/>
        </p:blipFill>
        <p:spPr>
          <a:xfrm>
            <a:off x="5494270" y="2751644"/>
            <a:ext cx="1233896" cy="1539500"/>
          </a:xfrm>
          <a:prstGeom prst="rect">
            <a:avLst/>
          </a:prstGeom>
        </p:spPr>
      </p:pic>
      <p:sp>
        <p:nvSpPr>
          <p:cNvPr id="28" name="テキスト ボックス 1">
            <a:extLst>
              <a:ext uri="{FF2B5EF4-FFF2-40B4-BE49-F238E27FC236}">
                <a16:creationId xmlns:a16="http://schemas.microsoft.com/office/drawing/2014/main" id="{62FAF068-7252-54D8-6C61-880A188D2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12" y="4403712"/>
            <a:ext cx="13914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池田裕美枝先生</a:t>
            </a:r>
            <a:endParaRPr kumimoji="1" lang="en-US" altLang="ja-JP" sz="1600" b="0" i="0" u="none" strike="noStrike" kern="200" cap="none" spc="-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29" name="テキスト ボックス 1">
            <a:extLst>
              <a:ext uri="{FF2B5EF4-FFF2-40B4-BE49-F238E27FC236}">
                <a16:creationId xmlns:a16="http://schemas.microsoft.com/office/drawing/2014/main" id="{E6A4BA92-0545-FF6E-258F-7D242FFF3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1239" y="4403712"/>
            <a:ext cx="139140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白川修一郎先生</a:t>
            </a:r>
            <a:endParaRPr kumimoji="1" lang="en-US" altLang="ja-JP" sz="1600" b="0" i="0" u="none" strike="noStrike" kern="200" cap="none" spc="-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30" name="テキスト ボックス 1">
            <a:extLst>
              <a:ext uri="{FF2B5EF4-FFF2-40B4-BE49-F238E27FC236}">
                <a16:creationId xmlns:a16="http://schemas.microsoft.com/office/drawing/2014/main" id="{FA4C98D1-2C9B-997A-F87B-69B1713440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1354" y="4403712"/>
            <a:ext cx="119263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村山嘉延先生</a:t>
            </a:r>
            <a:endParaRPr kumimoji="1" lang="en-US" altLang="ja-JP" sz="1600" b="0" i="0" u="none" strike="noStrike" kern="200" cap="none" spc="-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31" name="テキスト ボックス 1">
            <a:extLst>
              <a:ext uri="{FF2B5EF4-FFF2-40B4-BE49-F238E27FC236}">
                <a16:creationId xmlns:a16="http://schemas.microsoft.com/office/drawing/2014/main" id="{A1B458D8-C085-CA4F-C217-CFC8BDF9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159" y="4815670"/>
            <a:ext cx="37975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産婦人科医、内科認定医、海と空クリニック　京都駅前　院長</a:t>
            </a:r>
            <a:endParaRPr kumimoji="1" lang="en-US" altLang="ja-JP" sz="1200" b="0" i="0" u="none" strike="noStrike" kern="200" cap="none" spc="-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一般社団法人　</a:t>
            </a:r>
            <a:r>
              <a:rPr kumimoji="1" lang="en-US" altLang="ja-JP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SRHR Japan</a:t>
            </a:r>
            <a:r>
              <a:rPr kumimoji="1" lang="ja-JP" altLang="en-US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　代表理事</a:t>
            </a:r>
            <a:endParaRPr kumimoji="1" lang="en-US" altLang="ja-JP" sz="1200" b="0" i="0" u="none" strike="noStrike" kern="200" cap="none" spc="-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NPO</a:t>
            </a:r>
            <a:r>
              <a:rPr kumimoji="1" lang="ja-JP" altLang="en-US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法人　女性医療ネットワーク　理事長</a:t>
            </a:r>
            <a:endParaRPr kumimoji="1" lang="en-US" altLang="ja-JP" sz="1200" b="0" i="0" u="none" strike="noStrike" kern="200" cap="none" spc="-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32" name="テキスト ボックス 1">
            <a:extLst>
              <a:ext uri="{FF2B5EF4-FFF2-40B4-BE49-F238E27FC236}">
                <a16:creationId xmlns:a16="http://schemas.microsoft.com/office/drawing/2014/main" id="{BD2C075D-CF5C-3D59-158F-545B61299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534" y="4815670"/>
            <a:ext cx="186589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睡眠評価研究機構　代表</a:t>
            </a:r>
            <a:endParaRPr kumimoji="1" lang="en-US" altLang="ja-JP" sz="1200" b="0" i="0" u="none" strike="noStrike" kern="200" cap="none" spc="-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日本睡眠改善協議会　理事長</a:t>
            </a:r>
            <a:endParaRPr kumimoji="1" lang="en-US" altLang="ja-JP" sz="1200" b="0" i="0" u="none" strike="noStrike" kern="200" cap="none" spc="-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日本睡眠学会　名誉会員</a:t>
            </a:r>
            <a:endParaRPr kumimoji="1" lang="en-US" altLang="ja-JP" sz="1200" b="0" i="0" u="none" strike="noStrike" kern="200" cap="none" spc="-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33" name="テキスト ボックス 1">
            <a:extLst>
              <a:ext uri="{FF2B5EF4-FFF2-40B4-BE49-F238E27FC236}">
                <a16:creationId xmlns:a16="http://schemas.microsoft.com/office/drawing/2014/main" id="{C963ADC2-5A85-C08A-5998-2555ADF3C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6277" y="4815670"/>
            <a:ext cx="27828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HGPｺﾞｼｯｸE" pitchFamily="50" charset="-128"/>
                <a:ea typeface="ＭＳ Ｐゴシック" pitchFamily="50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日本大学工学部　電気電子工学科　教授</a:t>
            </a:r>
            <a:endParaRPr kumimoji="1" lang="en-US" altLang="ja-JP" sz="1200" b="0" i="0" u="none" strike="noStrike" kern="200" cap="none" spc="-5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IEEE</a:t>
            </a:r>
            <a:r>
              <a:rPr kumimoji="1" lang="ja-JP" altLang="en-US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米国電気電子学会 </a:t>
            </a:r>
            <a:r>
              <a:rPr kumimoji="1" lang="en-US" altLang="ja-JP" sz="1200" b="0" i="0" u="none" strike="noStrike" kern="200" cap="none" spc="-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Senior Member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A5A58969-83A9-B707-13D8-E6B438840767}"/>
              </a:ext>
            </a:extLst>
          </p:cNvPr>
          <p:cNvGrpSpPr/>
          <p:nvPr/>
        </p:nvGrpSpPr>
        <p:grpSpPr>
          <a:xfrm>
            <a:off x="770436" y="2209811"/>
            <a:ext cx="10659564" cy="345618"/>
            <a:chOff x="770436" y="2209808"/>
            <a:chExt cx="11875484" cy="342589"/>
          </a:xfrm>
        </p:grpSpPr>
        <p:grpSp>
          <p:nvGrpSpPr>
            <p:cNvPr id="24" name="グループ化 23">
              <a:extLst>
                <a:ext uri="{FF2B5EF4-FFF2-40B4-BE49-F238E27FC236}">
                  <a16:creationId xmlns:a16="http://schemas.microsoft.com/office/drawing/2014/main" id="{EE4E800F-444E-DA71-5F2A-A0E1999304AE}"/>
                </a:ext>
              </a:extLst>
            </p:cNvPr>
            <p:cNvGrpSpPr/>
            <p:nvPr/>
          </p:nvGrpSpPr>
          <p:grpSpPr>
            <a:xfrm>
              <a:off x="770436" y="2209808"/>
              <a:ext cx="7887338" cy="335587"/>
              <a:chOff x="770435" y="2209800"/>
              <a:chExt cx="10663387" cy="279656"/>
            </a:xfrm>
          </p:grpSpPr>
          <p:sp>
            <p:nvSpPr>
              <p:cNvPr id="41" name="テキスト ボックス 40">
                <a:extLst>
                  <a:ext uri="{FF2B5EF4-FFF2-40B4-BE49-F238E27FC236}">
                    <a16:creationId xmlns:a16="http://schemas.microsoft.com/office/drawing/2014/main" id="{362195ED-1A4F-A9C2-DA4E-F3A4090F75FE}"/>
                  </a:ext>
                </a:extLst>
              </p:cNvPr>
              <p:cNvSpPr txBox="1"/>
              <p:nvPr/>
            </p:nvSpPr>
            <p:spPr>
              <a:xfrm>
                <a:off x="770435" y="2209800"/>
                <a:ext cx="5249367" cy="279656"/>
              </a:xfrm>
              <a:prstGeom prst="rect">
                <a:avLst/>
              </a:prstGeom>
              <a:solidFill>
                <a:srgbClr val="7F7F7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1" lang="ja-JP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IZ UDPゴシック"/>
                    <a:ea typeface="BIZ UDPゴシック"/>
                    <a:cs typeface="+mn-cs"/>
                  </a:rPr>
                  <a:t>女性健康関連</a:t>
                </a:r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59C86457-6009-EFB0-E4CA-74171D0A16E2}"/>
                  </a:ext>
                </a:extLst>
              </p:cNvPr>
              <p:cNvSpPr txBox="1"/>
              <p:nvPr/>
            </p:nvSpPr>
            <p:spPr>
              <a:xfrm>
                <a:off x="6176022" y="2209800"/>
                <a:ext cx="5257800" cy="279656"/>
              </a:xfrm>
              <a:prstGeom prst="rect">
                <a:avLst/>
              </a:prstGeom>
              <a:solidFill>
                <a:srgbClr val="7F7F7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1" lang="ja-JP" alt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IZ UDPゴシック"/>
                    <a:ea typeface="BIZ UDPゴシック"/>
                    <a:cs typeface="+mn-cs"/>
                  </a:rPr>
                  <a:t>睡眠計測・分析</a:t>
                </a:r>
              </a:p>
            </p:txBody>
          </p:sp>
        </p:grp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F8BF515-790E-FBB5-942B-920181A356FB}"/>
                </a:ext>
              </a:extLst>
            </p:cNvPr>
            <p:cNvSpPr txBox="1"/>
            <p:nvPr/>
          </p:nvSpPr>
          <p:spPr>
            <a:xfrm>
              <a:off x="8763146" y="2216810"/>
              <a:ext cx="3882774" cy="335587"/>
            </a:xfrm>
            <a:prstGeom prst="rect">
              <a:avLst/>
            </a:prstGeom>
            <a:solidFill>
              <a:srgbClr val="7F7F7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1" lang="ja-JP" altLang="en-US" sz="1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温度計測</a:t>
              </a:r>
            </a:p>
          </p:txBody>
        </p:sp>
      </p:grpSp>
      <p:sp>
        <p:nvSpPr>
          <p:cNvPr id="46" name="コンテンツ プレースホルダー 2">
            <a:extLst>
              <a:ext uri="{FF2B5EF4-FFF2-40B4-BE49-F238E27FC236}">
                <a16:creationId xmlns:a16="http://schemas.microsoft.com/office/drawing/2014/main" id="{5EBE86AE-C9C4-AF30-E51A-EE876FAB0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00201"/>
            <a:ext cx="10668001" cy="506476"/>
          </a:xfrm>
        </p:spPr>
        <p:txBody>
          <a:bodyPr/>
          <a:lstStyle/>
          <a:p>
            <a:r>
              <a:rPr kumimoji="1" lang="ja-JP" altLang="en-US"/>
              <a:t>専門家監修で、科学的根拠に基づくソリューションの提供へ</a:t>
            </a:r>
            <a:endParaRPr kumimoji="1" lang="ja-JP" altLang="en-US" strike="sngStrike"/>
          </a:p>
        </p:txBody>
      </p:sp>
      <p:sp>
        <p:nvSpPr>
          <p:cNvPr id="21" name="スライド番号プレースホルダー 5">
            <a:extLst>
              <a:ext uri="{FF2B5EF4-FFF2-40B4-BE49-F238E27FC236}">
                <a16:creationId xmlns:a16="http://schemas.microsoft.com/office/drawing/2014/main" id="{4D93D326-4F9B-108A-F353-7BFB51B9DA98}"/>
              </a:ext>
            </a:extLst>
          </p:cNvPr>
          <p:cNvSpPr txBox="1">
            <a:spLocks/>
          </p:cNvSpPr>
          <p:nvPr/>
        </p:nvSpPr>
        <p:spPr>
          <a:xfrm>
            <a:off x="8991600" y="63985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sz="1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FBF02-BF65-4193-9AAF-B2BC02183BAF}" type="slidenum">
              <a:rPr kumimoji="1" lang="ja-JP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D3C4817-718A-8EB0-35B5-4516E6E2A8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66" y="6382644"/>
            <a:ext cx="177409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08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07204-6525-E7C7-A745-847182B804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四角形: 角を丸くする 81">
            <a:extLst>
              <a:ext uri="{FF2B5EF4-FFF2-40B4-BE49-F238E27FC236}">
                <a16:creationId xmlns:a16="http://schemas.microsoft.com/office/drawing/2014/main" id="{2E417D88-D551-C4A2-F672-C46FB29579E3}"/>
              </a:ext>
            </a:extLst>
          </p:cNvPr>
          <p:cNvSpPr/>
          <p:nvPr/>
        </p:nvSpPr>
        <p:spPr>
          <a:xfrm>
            <a:off x="3015762" y="3425528"/>
            <a:ext cx="8414238" cy="2441872"/>
          </a:xfrm>
          <a:prstGeom prst="roundRect">
            <a:avLst>
              <a:gd name="adj" fmla="val 7103"/>
            </a:avLst>
          </a:prstGeom>
          <a:solidFill>
            <a:srgbClr val="F0F0F0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游ゴシック" panose="020F0502020204030204"/>
              <a:ea typeface="游ゴシック" panose="020B0400000000000000" pitchFamily="50" charset="-128"/>
              <a:cs typeface="+mn-cs"/>
            </a:endParaRPr>
          </a:p>
        </p:txBody>
      </p:sp>
      <p:sp>
        <p:nvSpPr>
          <p:cNvPr id="83" name="テキスト ボックス 82">
            <a:extLst>
              <a:ext uri="{FF2B5EF4-FFF2-40B4-BE49-F238E27FC236}">
                <a16:creationId xmlns:a16="http://schemas.microsoft.com/office/drawing/2014/main" id="{29017EA9-9C39-8E77-A543-5CBE24890A9B}"/>
              </a:ext>
            </a:extLst>
          </p:cNvPr>
          <p:cNvSpPr txBox="1"/>
          <p:nvPr/>
        </p:nvSpPr>
        <p:spPr>
          <a:xfrm>
            <a:off x="2911587" y="5590401"/>
            <a:ext cx="84142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自分の状態を知り、自分に合ったアドバイスまで</a:t>
            </a:r>
          </a:p>
        </p:txBody>
      </p:sp>
      <p:sp>
        <p:nvSpPr>
          <p:cNvPr id="87" name="タイトル 1">
            <a:extLst>
              <a:ext uri="{FF2B5EF4-FFF2-40B4-BE49-F238E27FC236}">
                <a16:creationId xmlns:a16="http://schemas.microsoft.com/office/drawing/2014/main" id="{05CED7BA-516B-B0E4-66AD-E30A373C7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914400"/>
            <a:ext cx="10668001" cy="506476"/>
          </a:xfrm>
        </p:spPr>
        <p:txBody>
          <a:bodyPr/>
          <a:lstStyle/>
          <a:p>
            <a:r>
              <a:rPr lang="ja-JP" altLang="en-US" dirty="0">
                <a:latin typeface="+mn-ea"/>
                <a:ea typeface="+mn-ea"/>
              </a:rPr>
              <a:t>体調ナビゲーションサービス 「　　　　　</a:t>
            </a:r>
            <a:r>
              <a:rPr lang="ja-JP" altLang="en-US" sz="2400" b="0" dirty="0">
                <a:latin typeface="+mn-ea"/>
                <a:ea typeface="+mn-ea"/>
              </a:rPr>
              <a:t>（リズモ）　</a:t>
            </a:r>
            <a:r>
              <a:rPr lang="ja-JP" altLang="en-US" dirty="0">
                <a:latin typeface="+mn-ea"/>
                <a:ea typeface="+mn-ea"/>
              </a:rPr>
              <a:t>」</a:t>
            </a:r>
            <a:endParaRPr kumimoji="1" lang="ja-JP" altLang="en-US" dirty="0"/>
          </a:p>
        </p:txBody>
      </p:sp>
      <p:sp>
        <p:nvSpPr>
          <p:cNvPr id="88" name="コンテンツ プレースホルダー 2">
            <a:extLst>
              <a:ext uri="{FF2B5EF4-FFF2-40B4-BE49-F238E27FC236}">
                <a16:creationId xmlns:a16="http://schemas.microsoft.com/office/drawing/2014/main" id="{EABC20EA-314C-89BC-FB2E-FA32891D0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99" y="1600201"/>
            <a:ext cx="10668001" cy="506476"/>
          </a:xfrm>
        </p:spPr>
        <p:txBody>
          <a:bodyPr/>
          <a:lstStyle/>
          <a:p>
            <a:r>
              <a:rPr kumimoji="1" lang="ja-JP" altLang="en-US"/>
              <a:t>女性の不調</a:t>
            </a:r>
            <a:r>
              <a:rPr kumimoji="1" lang="ja-JP" altLang="en-US" baseline="30000"/>
              <a:t>＊</a:t>
            </a:r>
            <a:r>
              <a:rPr kumimoji="1" lang="ja-JP" altLang="en-US"/>
              <a:t>に影響を与えるバイタルデータを計測し、</a:t>
            </a:r>
          </a:p>
          <a:p>
            <a:r>
              <a:rPr kumimoji="1" lang="ja-JP" altLang="en-US"/>
              <a:t>そのデータを基に分析・予測・アドバイスまでを、トータルでサポート</a:t>
            </a: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7A4EFF93-6CB7-45D6-C945-88D8E282F01A}"/>
              </a:ext>
            </a:extLst>
          </p:cNvPr>
          <p:cNvCxnSpPr>
            <a:cxnSpLocks/>
          </p:cNvCxnSpPr>
          <p:nvPr/>
        </p:nvCxnSpPr>
        <p:spPr>
          <a:xfrm flipV="1">
            <a:off x="1903724" y="2743754"/>
            <a:ext cx="7854825" cy="1306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テキスト ボックス 89">
            <a:extLst>
              <a:ext uri="{FF2B5EF4-FFF2-40B4-BE49-F238E27FC236}">
                <a16:creationId xmlns:a16="http://schemas.microsoft.com/office/drawing/2014/main" id="{3701E07D-24C4-DE11-8454-F4F44DDCBCC0}"/>
              </a:ext>
            </a:extLst>
          </p:cNvPr>
          <p:cNvSpPr txBox="1"/>
          <p:nvPr/>
        </p:nvSpPr>
        <p:spPr>
          <a:xfrm>
            <a:off x="3082437" y="3431036"/>
            <a:ext cx="8414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体調ナビゲーションアプリ</a:t>
            </a:r>
          </a:p>
        </p:txBody>
      </p:sp>
      <p:sp>
        <p:nvSpPr>
          <p:cNvPr id="91" name="テキスト ボックス 90">
            <a:extLst>
              <a:ext uri="{FF2B5EF4-FFF2-40B4-BE49-F238E27FC236}">
                <a16:creationId xmlns:a16="http://schemas.microsoft.com/office/drawing/2014/main" id="{5519A1EC-67CB-7C12-B0C2-075B69D0F676}"/>
              </a:ext>
            </a:extLst>
          </p:cNvPr>
          <p:cNvSpPr txBox="1"/>
          <p:nvPr/>
        </p:nvSpPr>
        <p:spPr>
          <a:xfrm>
            <a:off x="859556" y="3431036"/>
            <a:ext cx="1523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リズムモニター</a:t>
            </a:r>
          </a:p>
        </p:txBody>
      </p:sp>
      <p:pic>
        <p:nvPicPr>
          <p:cNvPr id="92" name="図 91" descr="光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B226CF6-FC19-8F4C-FDFE-3A2EA3C998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2201" r="34466" b="25307"/>
          <a:stretch/>
        </p:blipFill>
        <p:spPr>
          <a:xfrm>
            <a:off x="1125214" y="4015855"/>
            <a:ext cx="860179" cy="1012055"/>
          </a:xfrm>
          <a:prstGeom prst="rect">
            <a:avLst/>
          </a:prstGeom>
        </p:spPr>
      </p:pic>
      <p:sp>
        <p:nvSpPr>
          <p:cNvPr id="93" name="加算記号 92">
            <a:extLst>
              <a:ext uri="{FF2B5EF4-FFF2-40B4-BE49-F238E27FC236}">
                <a16:creationId xmlns:a16="http://schemas.microsoft.com/office/drawing/2014/main" id="{2550EF0A-4D4E-370B-44F9-6365C7D8CC07}"/>
              </a:ext>
            </a:extLst>
          </p:cNvPr>
          <p:cNvSpPr/>
          <p:nvPr/>
        </p:nvSpPr>
        <p:spPr>
          <a:xfrm>
            <a:off x="2153558" y="4264884"/>
            <a:ext cx="438412" cy="438412"/>
          </a:xfrm>
          <a:prstGeom prst="mathPlus">
            <a:avLst>
              <a:gd name="adj1" fmla="val 1317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grpSp>
        <p:nvGrpSpPr>
          <p:cNvPr id="94" name="グループ化 93">
            <a:extLst>
              <a:ext uri="{FF2B5EF4-FFF2-40B4-BE49-F238E27FC236}">
                <a16:creationId xmlns:a16="http://schemas.microsoft.com/office/drawing/2014/main" id="{195F131D-BECB-6318-ACD7-8161E05C5A7D}"/>
              </a:ext>
            </a:extLst>
          </p:cNvPr>
          <p:cNvGrpSpPr/>
          <p:nvPr/>
        </p:nvGrpSpPr>
        <p:grpSpPr>
          <a:xfrm>
            <a:off x="3262035" y="3812863"/>
            <a:ext cx="891240" cy="1748682"/>
            <a:chOff x="3759466" y="3558159"/>
            <a:chExt cx="994093" cy="1950487"/>
          </a:xfrm>
        </p:grpSpPr>
        <p:pic>
          <p:nvPicPr>
            <p:cNvPr id="95" name="図 94" descr="グラフィカル ユーザー インターフェイス, ダイアグラム, アプリケーショ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2023AE7-09AF-1163-C01B-8BD3C6F42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5616"/>
            <a:stretch/>
          </p:blipFill>
          <p:spPr>
            <a:xfrm>
              <a:off x="3806986" y="3607622"/>
              <a:ext cx="899053" cy="184094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6" name="図 95" descr="アイコ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5E7AD82E-25C5-A7F1-4FAE-2EF7A4A81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7548" t="8375" r="9325" b="8381"/>
            <a:stretch/>
          </p:blipFill>
          <p:spPr>
            <a:xfrm>
              <a:off x="3759466" y="3558159"/>
              <a:ext cx="994093" cy="1950487"/>
            </a:xfrm>
            <a:prstGeom prst="rect">
              <a:avLst/>
            </a:prstGeom>
          </p:spPr>
        </p:pic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41688CE8-4E10-9369-E9A5-A781491DFCCE}"/>
              </a:ext>
            </a:extLst>
          </p:cNvPr>
          <p:cNvGrpSpPr/>
          <p:nvPr/>
        </p:nvGrpSpPr>
        <p:grpSpPr>
          <a:xfrm>
            <a:off x="4211141" y="3812863"/>
            <a:ext cx="891240" cy="1748682"/>
            <a:chOff x="4826567" y="3458524"/>
            <a:chExt cx="994093" cy="1950487"/>
          </a:xfrm>
        </p:grpSpPr>
        <p:pic>
          <p:nvPicPr>
            <p:cNvPr id="98" name="図 97" descr="タイムライン が含まれている画像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A11B16E8-9F39-1954-1840-9AE7D0694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616"/>
            <a:stretch/>
          </p:blipFill>
          <p:spPr>
            <a:xfrm>
              <a:off x="4874087" y="3524495"/>
              <a:ext cx="899053" cy="184094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9" name="図 98" descr="アイコ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389B686D-7DFC-B4EA-EA67-B76FAFA38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7548" t="8375" r="9325" b="8381"/>
            <a:stretch/>
          </p:blipFill>
          <p:spPr>
            <a:xfrm>
              <a:off x="4826567" y="3458524"/>
              <a:ext cx="994093" cy="1950487"/>
            </a:xfrm>
            <a:prstGeom prst="rect">
              <a:avLst/>
            </a:prstGeom>
          </p:spPr>
        </p:pic>
      </p:grp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79E84278-9536-804C-4A9D-BDBA68A6F663}"/>
              </a:ext>
            </a:extLst>
          </p:cNvPr>
          <p:cNvGrpSpPr/>
          <p:nvPr/>
        </p:nvGrpSpPr>
        <p:grpSpPr>
          <a:xfrm>
            <a:off x="6679127" y="3808104"/>
            <a:ext cx="891240" cy="1748682"/>
            <a:chOff x="6563635" y="3458524"/>
            <a:chExt cx="994093" cy="1950487"/>
          </a:xfrm>
        </p:grpSpPr>
        <p:pic>
          <p:nvPicPr>
            <p:cNvPr id="101" name="図 100" descr="グラフィカル ユーザー インターフェイス, テキスト, アプリケーション, チャットまたはテキスト メッセージ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97E7C7B1-F555-7637-CDA3-D155DFBC6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b="6192"/>
            <a:stretch/>
          </p:blipFill>
          <p:spPr>
            <a:xfrm>
              <a:off x="6611155" y="3535725"/>
              <a:ext cx="899053" cy="182971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" name="図 101" descr="アイコ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B0391B7B-E922-B4B7-780C-A9237D8FE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7548" t="8375" r="9325" b="8381"/>
            <a:stretch/>
          </p:blipFill>
          <p:spPr>
            <a:xfrm>
              <a:off x="6563635" y="3458524"/>
              <a:ext cx="994093" cy="1950487"/>
            </a:xfrm>
            <a:prstGeom prst="rect">
              <a:avLst/>
            </a:prstGeom>
          </p:spPr>
        </p:pic>
      </p:grpSp>
      <p:grpSp>
        <p:nvGrpSpPr>
          <p:cNvPr id="103" name="グループ化 102">
            <a:extLst>
              <a:ext uri="{FF2B5EF4-FFF2-40B4-BE49-F238E27FC236}">
                <a16:creationId xmlns:a16="http://schemas.microsoft.com/office/drawing/2014/main" id="{406BB712-AD40-20E0-3B82-8570554E3042}"/>
              </a:ext>
            </a:extLst>
          </p:cNvPr>
          <p:cNvGrpSpPr/>
          <p:nvPr/>
        </p:nvGrpSpPr>
        <p:grpSpPr>
          <a:xfrm>
            <a:off x="7717522" y="3808104"/>
            <a:ext cx="891240" cy="1748682"/>
            <a:chOff x="7587741" y="3465505"/>
            <a:chExt cx="994093" cy="1950487"/>
          </a:xfrm>
        </p:grpSpPr>
        <p:pic>
          <p:nvPicPr>
            <p:cNvPr id="104" name="図 103" descr="テキス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59B9FC48-9AD9-790B-670F-B41A05BAE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b="6195"/>
            <a:stretch/>
          </p:blipFill>
          <p:spPr>
            <a:xfrm>
              <a:off x="7635261" y="3536991"/>
              <a:ext cx="899053" cy="182845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図 104" descr="アイコ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2783F83A-347F-2E53-6A8B-F48202D08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7548" t="8375" r="9325" b="8381"/>
            <a:stretch/>
          </p:blipFill>
          <p:spPr>
            <a:xfrm>
              <a:off x="7587741" y="3465505"/>
              <a:ext cx="994093" cy="1950487"/>
            </a:xfrm>
            <a:prstGeom prst="rect">
              <a:avLst/>
            </a:prstGeom>
          </p:spPr>
        </p:pic>
      </p:grpSp>
      <p:grpSp>
        <p:nvGrpSpPr>
          <p:cNvPr id="106" name="グループ化 105">
            <a:extLst>
              <a:ext uri="{FF2B5EF4-FFF2-40B4-BE49-F238E27FC236}">
                <a16:creationId xmlns:a16="http://schemas.microsoft.com/office/drawing/2014/main" id="{316B7FBB-3282-2756-9959-9AE950A3271B}"/>
              </a:ext>
            </a:extLst>
          </p:cNvPr>
          <p:cNvGrpSpPr/>
          <p:nvPr/>
        </p:nvGrpSpPr>
        <p:grpSpPr>
          <a:xfrm>
            <a:off x="5181513" y="3812863"/>
            <a:ext cx="891240" cy="1748682"/>
            <a:chOff x="9324809" y="3439740"/>
            <a:chExt cx="994093" cy="1950487"/>
          </a:xfrm>
        </p:grpSpPr>
        <p:pic>
          <p:nvPicPr>
            <p:cNvPr id="107" name="図 106" descr="グラフィカル ユーザー インターフェイス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7A505F52-DB35-9BCE-C14B-8CC8EBE53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b="8723"/>
            <a:stretch/>
          </p:blipFill>
          <p:spPr>
            <a:xfrm>
              <a:off x="9347158" y="3548892"/>
              <a:ext cx="949394" cy="17803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8" name="図 107" descr="アイコ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5355DF68-590B-C99F-ED8F-CE7A17163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7548" t="8375" r="9325" b="8381"/>
            <a:stretch/>
          </p:blipFill>
          <p:spPr>
            <a:xfrm>
              <a:off x="9324809" y="3439740"/>
              <a:ext cx="994093" cy="1950487"/>
            </a:xfrm>
            <a:prstGeom prst="rect">
              <a:avLst/>
            </a:prstGeom>
          </p:spPr>
        </p:pic>
      </p:grpSp>
      <p:sp>
        <p:nvSpPr>
          <p:cNvPr id="109" name="テキスト ボックス 108">
            <a:extLst>
              <a:ext uri="{FF2B5EF4-FFF2-40B4-BE49-F238E27FC236}">
                <a16:creationId xmlns:a16="http://schemas.microsoft.com/office/drawing/2014/main" id="{794A1DBC-BD39-B568-9F8B-74FCF4C718FA}"/>
              </a:ext>
            </a:extLst>
          </p:cNvPr>
          <p:cNvSpPr txBox="1"/>
          <p:nvPr/>
        </p:nvSpPr>
        <p:spPr>
          <a:xfrm>
            <a:off x="9508298" y="3015177"/>
            <a:ext cx="1444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2025</a:t>
            </a:r>
            <a:r>
              <a:rPr kumimoji="1" lang="ja-JP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年</a:t>
            </a:r>
            <a:r>
              <a:rPr kumimoji="1" lang="en-US" altLang="ja-JP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10</a:t>
            </a:r>
            <a:r>
              <a:rPr kumimoji="1" lang="ja-JP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月より搭載予定</a:t>
            </a:r>
            <a:endParaRPr kumimoji="1" lang="en-US" altLang="ja-JP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48B6901C-ABDB-8647-A6AD-3F1466B8F346}"/>
              </a:ext>
            </a:extLst>
          </p:cNvPr>
          <p:cNvSpPr/>
          <p:nvPr/>
        </p:nvSpPr>
        <p:spPr>
          <a:xfrm>
            <a:off x="761999" y="2508285"/>
            <a:ext cx="1626020" cy="506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1.</a:t>
            </a: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計測</a:t>
            </a: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5C285BFA-E432-D230-325A-D8C615B67DF4}"/>
              </a:ext>
            </a:extLst>
          </p:cNvPr>
          <p:cNvSpPr/>
          <p:nvPr/>
        </p:nvSpPr>
        <p:spPr>
          <a:xfrm>
            <a:off x="3647200" y="2508285"/>
            <a:ext cx="1626020" cy="506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2.</a:t>
            </a: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分析・予測</a:t>
            </a: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3351D7B7-9DA1-41C6-370B-87FC0B3556CA}"/>
              </a:ext>
            </a:extLst>
          </p:cNvPr>
          <p:cNvSpPr/>
          <p:nvPr/>
        </p:nvSpPr>
        <p:spPr>
          <a:xfrm>
            <a:off x="6532401" y="2508285"/>
            <a:ext cx="1626020" cy="506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3.</a:t>
            </a: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アドバイス</a:t>
            </a: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6576EF5B-A608-DBE7-B12F-EF44059D4872}"/>
              </a:ext>
            </a:extLst>
          </p:cNvPr>
          <p:cNvSpPr/>
          <p:nvPr/>
        </p:nvSpPr>
        <p:spPr>
          <a:xfrm>
            <a:off x="9417601" y="2508285"/>
            <a:ext cx="1626020" cy="506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4.</a:t>
            </a: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サポート</a:t>
            </a:r>
          </a:p>
        </p:txBody>
      </p:sp>
      <p:grpSp>
        <p:nvGrpSpPr>
          <p:cNvPr id="114" name="グループ化 113">
            <a:extLst>
              <a:ext uri="{FF2B5EF4-FFF2-40B4-BE49-F238E27FC236}">
                <a16:creationId xmlns:a16="http://schemas.microsoft.com/office/drawing/2014/main" id="{18DFDD0E-338C-6DF7-DBF8-AE2C37123EA7}"/>
              </a:ext>
            </a:extLst>
          </p:cNvPr>
          <p:cNvGrpSpPr/>
          <p:nvPr/>
        </p:nvGrpSpPr>
        <p:grpSpPr>
          <a:xfrm>
            <a:off x="9547107" y="3777710"/>
            <a:ext cx="1399144" cy="1751872"/>
            <a:chOff x="10155397" y="3705598"/>
            <a:chExt cx="2615257" cy="3152402"/>
          </a:xfrm>
        </p:grpSpPr>
        <p:pic>
          <p:nvPicPr>
            <p:cNvPr id="115" name="図 114" descr="アイコン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C6871AEE-A2E1-4E18-1CF1-24B996429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7548" t="8375" r="9325" b="8381"/>
            <a:stretch/>
          </p:blipFill>
          <p:spPr>
            <a:xfrm>
              <a:off x="10399226" y="3705598"/>
              <a:ext cx="1606665" cy="3152402"/>
            </a:xfrm>
            <a:prstGeom prst="rect">
              <a:avLst/>
            </a:prstGeom>
          </p:spPr>
        </p:pic>
        <p:sp>
          <p:nvSpPr>
            <p:cNvPr id="116" name="吹き出し: 角を丸めた四角形 115">
              <a:extLst>
                <a:ext uri="{FF2B5EF4-FFF2-40B4-BE49-F238E27FC236}">
                  <a16:creationId xmlns:a16="http://schemas.microsoft.com/office/drawing/2014/main" id="{15391442-DE75-EB27-55AD-F1DEBE9011A8}"/>
                </a:ext>
              </a:extLst>
            </p:cNvPr>
            <p:cNvSpPr/>
            <p:nvPr/>
          </p:nvSpPr>
          <p:spPr>
            <a:xfrm>
              <a:off x="10155397" y="5646657"/>
              <a:ext cx="1642786" cy="430695"/>
            </a:xfrm>
            <a:prstGeom prst="wedgeRoundRectCallout">
              <a:avLst>
                <a:gd name="adj1" fmla="val 5237"/>
                <a:gd name="adj2" fmla="val 94749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  <a:cs typeface="+mn-cs"/>
                </a:rPr>
                <a:t>・・・</a:t>
              </a:r>
            </a:p>
          </p:txBody>
        </p:sp>
        <p:sp>
          <p:nvSpPr>
            <p:cNvPr id="117" name="吹き出し: 角を丸めた四角形 116">
              <a:extLst>
                <a:ext uri="{FF2B5EF4-FFF2-40B4-BE49-F238E27FC236}">
                  <a16:creationId xmlns:a16="http://schemas.microsoft.com/office/drawing/2014/main" id="{814F8AD6-0F2B-B281-F21F-978F4510FB36}"/>
                </a:ext>
              </a:extLst>
            </p:cNvPr>
            <p:cNvSpPr/>
            <p:nvPr/>
          </p:nvSpPr>
          <p:spPr>
            <a:xfrm>
              <a:off x="11127868" y="4475187"/>
              <a:ext cx="1642786" cy="430695"/>
            </a:xfrm>
            <a:prstGeom prst="wedgeRoundRectCallout">
              <a:avLst>
                <a:gd name="adj1" fmla="val -29992"/>
                <a:gd name="adj2" fmla="val 92062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50" charset="-128"/>
                  <a:cs typeface="+mn-cs"/>
                </a:rPr>
                <a:t>・・・</a:t>
              </a:r>
            </a:p>
          </p:txBody>
        </p:sp>
      </p:grp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36F4F33-AB65-36BE-B7A2-F06A3C9053B0}"/>
              </a:ext>
            </a:extLst>
          </p:cNvPr>
          <p:cNvSpPr txBox="1"/>
          <p:nvPr/>
        </p:nvSpPr>
        <p:spPr>
          <a:xfrm>
            <a:off x="6702263" y="5966499"/>
            <a:ext cx="48317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※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画面は開発中のイメージです。＊不調とは、生理周期や睡眠状態に関係した体調変化のこと</a:t>
            </a:r>
          </a:p>
        </p:txBody>
      </p:sp>
      <p:pic>
        <p:nvPicPr>
          <p:cNvPr id="2" name="図 1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854B25A-39BE-A101-1E95-B0A9A6C7E2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21" y="976858"/>
            <a:ext cx="1038395" cy="29409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E525082-3414-FAE4-ED53-31FED16A9E8D}"/>
              </a:ext>
            </a:extLst>
          </p:cNvPr>
          <p:cNvSpPr txBox="1"/>
          <p:nvPr/>
        </p:nvSpPr>
        <p:spPr>
          <a:xfrm>
            <a:off x="506151" y="5348486"/>
            <a:ext cx="2029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・月経リズムと連動した温度</a:t>
            </a:r>
            <a:endParaRPr kumimoji="1" lang="en-US" altLang="ja-JP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・睡眠状態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E86B8A3-771C-D506-2522-DCABE53551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634" y="6390379"/>
            <a:ext cx="1774090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46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21BA7D-58C5-032D-246B-06FF371C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リズムモニターをつけて眠るだけ</a:t>
            </a:r>
            <a:endParaRPr kumimoji="1" lang="ja-JP" altLang="en-US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6E22D66-405F-974A-2B75-2A3D61ACA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寝ている間に、自動で低温期・高温期の温度変化や、睡眠の量・質・リズムを計測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D5EF419-9341-5764-ADB5-E890D1E6AC4C}"/>
              </a:ext>
            </a:extLst>
          </p:cNvPr>
          <p:cNvSpPr/>
          <p:nvPr/>
        </p:nvSpPr>
        <p:spPr>
          <a:xfrm>
            <a:off x="762000" y="940926"/>
            <a:ext cx="1626020" cy="506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1.</a:t>
            </a: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計測</a:t>
            </a:r>
          </a:p>
        </p:txBody>
      </p:sp>
      <p:pic>
        <p:nvPicPr>
          <p:cNvPr id="32" name="図 31" descr="線画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BDBA2BB-F807-5DD6-E45D-2F87EDEE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3" y="2523743"/>
            <a:ext cx="3424234" cy="2232093"/>
          </a:xfrm>
          <a:prstGeom prst="rect">
            <a:avLst/>
          </a:prstGeom>
        </p:spPr>
      </p:pic>
      <p:pic>
        <p:nvPicPr>
          <p:cNvPr id="34" name="図 33" descr="ガラス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264FD99-E95E-C58C-BD43-E9F0DC74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645" y="2524249"/>
            <a:ext cx="3433019" cy="2237820"/>
          </a:xfrm>
          <a:prstGeom prst="rect">
            <a:avLst/>
          </a:prstGeom>
        </p:spPr>
      </p:pic>
      <p:pic>
        <p:nvPicPr>
          <p:cNvPr id="36" name="図 35" descr="正方形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E2A6E37-F141-79ED-9C22-17CEC66398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980" y="2523745"/>
            <a:ext cx="3433019" cy="2237820"/>
          </a:xfrm>
          <a:prstGeom prst="rect">
            <a:avLst/>
          </a:prstGeom>
        </p:spPr>
      </p:pic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A3A9E7AE-DD7B-A5AD-10F3-4C8A6E7F7A24}"/>
              </a:ext>
            </a:extLst>
          </p:cNvPr>
          <p:cNvSpPr/>
          <p:nvPr/>
        </p:nvSpPr>
        <p:spPr>
          <a:xfrm>
            <a:off x="7996980" y="2209800"/>
            <a:ext cx="3433019" cy="2993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起きて、転送する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9DF92442-DB33-C613-6265-DF55BEF22642}"/>
              </a:ext>
            </a:extLst>
          </p:cNvPr>
          <p:cNvSpPr/>
          <p:nvPr/>
        </p:nvSpPr>
        <p:spPr>
          <a:xfrm>
            <a:off x="4364860" y="2224430"/>
            <a:ext cx="3433019" cy="2993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寝ている間に、測る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B85DA9E2-5596-26B8-4CF3-050662433B8A}"/>
              </a:ext>
            </a:extLst>
          </p:cNvPr>
          <p:cNvSpPr/>
          <p:nvPr/>
        </p:nvSpPr>
        <p:spPr>
          <a:xfrm>
            <a:off x="770783" y="2224430"/>
            <a:ext cx="3433019" cy="29931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寝る前に、つける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FBFD278E-50E6-815A-A526-0E17939A1668}"/>
              </a:ext>
            </a:extLst>
          </p:cNvPr>
          <p:cNvSpPr txBox="1"/>
          <p:nvPr/>
        </p:nvSpPr>
        <p:spPr>
          <a:xfrm>
            <a:off x="761999" y="5322304"/>
            <a:ext cx="3433018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ショーツなどのウエストに機器の裏面が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肌に触れるようにはさみます。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43D82639-FDE5-4B98-B65E-3360A6CBC762}"/>
              </a:ext>
            </a:extLst>
          </p:cNvPr>
          <p:cNvSpPr txBox="1"/>
          <p:nvPr/>
        </p:nvSpPr>
        <p:spPr>
          <a:xfrm>
            <a:off x="4364860" y="5322304"/>
            <a:ext cx="3433018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機器が自動で「温度」と「睡眠」のデータを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計測します。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88F4306D-5BF3-8BC3-A4D2-546ADC9F098F}"/>
              </a:ext>
            </a:extLst>
          </p:cNvPr>
          <p:cNvSpPr txBox="1"/>
          <p:nvPr/>
        </p:nvSpPr>
        <p:spPr>
          <a:xfrm>
            <a:off x="7987761" y="5322304"/>
            <a:ext cx="344223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ワンタッチでデータを転送。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アプリですぐに体調を確認できます。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957632FE-21F7-04D5-C338-24604327476F}"/>
              </a:ext>
            </a:extLst>
          </p:cNvPr>
          <p:cNvGrpSpPr/>
          <p:nvPr/>
        </p:nvGrpSpPr>
        <p:grpSpPr>
          <a:xfrm>
            <a:off x="6563637" y="200401"/>
            <a:ext cx="5381857" cy="265111"/>
            <a:chOff x="761999" y="2508285"/>
            <a:chExt cx="10281622" cy="506475"/>
          </a:xfrm>
        </p:grpSpPr>
        <p:cxnSp>
          <p:nvCxnSpPr>
            <p:cNvPr id="3" name="直線コネクタ 2">
              <a:extLst>
                <a:ext uri="{FF2B5EF4-FFF2-40B4-BE49-F238E27FC236}">
                  <a16:creationId xmlns:a16="http://schemas.microsoft.com/office/drawing/2014/main" id="{F4B1A979-65D5-36BD-955C-0AE7C1C58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3724" y="2743754"/>
              <a:ext cx="7854825" cy="130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E1F34529-BB4C-BC77-CE10-1B42D31A1B1F}"/>
                </a:ext>
              </a:extLst>
            </p:cNvPr>
            <p:cNvSpPr/>
            <p:nvPr/>
          </p:nvSpPr>
          <p:spPr>
            <a:xfrm>
              <a:off x="761999" y="2508285"/>
              <a:ext cx="1626020" cy="5064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1.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計測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61E55BB6-88CB-C65F-FD13-3E8B92A3E5CF}"/>
                </a:ext>
              </a:extLst>
            </p:cNvPr>
            <p:cNvSpPr/>
            <p:nvPr/>
          </p:nvSpPr>
          <p:spPr>
            <a:xfrm>
              <a:off x="3647200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2.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分析・予測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31F69028-1835-A6D2-78EE-70F81F064A25}"/>
                </a:ext>
              </a:extLst>
            </p:cNvPr>
            <p:cNvSpPr/>
            <p:nvPr/>
          </p:nvSpPr>
          <p:spPr>
            <a:xfrm>
              <a:off x="65324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3.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アドバイス</a:t>
              </a: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CBF6B5F-1778-8391-62B2-033F7412DFC1}"/>
                </a:ext>
              </a:extLst>
            </p:cNvPr>
            <p:cNvSpPr/>
            <p:nvPr/>
          </p:nvSpPr>
          <p:spPr>
            <a:xfrm>
              <a:off x="94176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4.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サポート</a:t>
              </a:r>
            </a:p>
          </p:txBody>
        </p:sp>
      </p:grp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4CE27A9-C687-EE69-34B3-356681D61766}"/>
              </a:ext>
            </a:extLst>
          </p:cNvPr>
          <p:cNvSpPr txBox="1"/>
          <p:nvPr/>
        </p:nvSpPr>
        <p:spPr>
          <a:xfrm>
            <a:off x="9285514" y="5946864"/>
            <a:ext cx="22413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*衣服内で計測した温度の低温期・高温期</a:t>
            </a:r>
          </a:p>
        </p:txBody>
      </p:sp>
    </p:spTree>
    <p:extLst>
      <p:ext uri="{BB962C8B-B14F-4D97-AF65-F5344CB8AC3E}">
        <p14:creationId xmlns:p14="http://schemas.microsoft.com/office/powerpoint/2010/main" val="2791970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968F36-5945-6F91-0C09-62BED2353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腹部の温度から低温期・高温期を計測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E86DCDF-B0BE-DF16-20ED-2A27590C6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腹部の温度から低温期・高温期の計測ができることを、日本大学との共同研究で発表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4702B0-CB3A-757D-369F-3CEECAE7AA81}"/>
              </a:ext>
            </a:extLst>
          </p:cNvPr>
          <p:cNvSpPr/>
          <p:nvPr/>
        </p:nvSpPr>
        <p:spPr>
          <a:xfrm>
            <a:off x="762000" y="940926"/>
            <a:ext cx="1626020" cy="506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1.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計測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0635F595-9E85-0B89-A5B8-6BCA8D411A9D}"/>
              </a:ext>
            </a:extLst>
          </p:cNvPr>
          <p:cNvSpPr/>
          <p:nvPr/>
        </p:nvSpPr>
        <p:spPr>
          <a:xfrm>
            <a:off x="762000" y="2209800"/>
            <a:ext cx="10668000" cy="36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E704E1C3-6293-988F-98B7-1B8D8B74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682" b="18355"/>
          <a:stretch/>
        </p:blipFill>
        <p:spPr>
          <a:xfrm>
            <a:off x="762001" y="2209801"/>
            <a:ext cx="5155150" cy="365759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EC16DDE-97A1-443C-0601-88F8EB850F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4077" b="-1"/>
          <a:stretch/>
        </p:blipFill>
        <p:spPr>
          <a:xfrm>
            <a:off x="6172200" y="5156998"/>
            <a:ext cx="4553106" cy="705038"/>
          </a:xfrm>
          <a:prstGeom prst="rect">
            <a:avLst/>
          </a:prstGeom>
        </p:spPr>
      </p:pic>
      <p:pic>
        <p:nvPicPr>
          <p:cNvPr id="10" name="図 9" descr="スーツを着た男性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5B8C69C-8E2A-4D62-7097-0C62C5A24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63" t="11093" r="18217" b="49227"/>
          <a:stretch/>
        </p:blipFill>
        <p:spPr>
          <a:xfrm>
            <a:off x="7930055" y="2286002"/>
            <a:ext cx="1634146" cy="1634146"/>
          </a:xfrm>
          <a:prstGeom prst="ellipse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FC8C18B-5F33-686D-8BF6-365DA4E4B5CA}"/>
              </a:ext>
            </a:extLst>
          </p:cNvPr>
          <p:cNvSpPr txBox="1"/>
          <p:nvPr/>
        </p:nvSpPr>
        <p:spPr>
          <a:xfrm>
            <a:off x="7299456" y="4123244"/>
            <a:ext cx="2895344" cy="972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村山 嘉延</a:t>
            </a: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先生</a:t>
            </a:r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日本大学工学部 電気電子工学科 教授</a:t>
            </a:r>
            <a:endParaRPr kumimoji="1" lang="en-US" altLang="ja-JP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IEEE</a:t>
            </a:r>
            <a:r>
              <a:rPr kumimoji="1" lang="ja-JP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米国電気電子学会 </a:t>
            </a:r>
            <a:r>
              <a:rPr kumimoji="1" lang="en-US" altLang="ja-JP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Senior Member</a:t>
            </a:r>
            <a:endParaRPr kumimoji="1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1F28289-B959-47ED-2FD5-E0B01CD271B8}"/>
              </a:ext>
            </a:extLst>
          </p:cNvPr>
          <p:cNvGrpSpPr/>
          <p:nvPr/>
        </p:nvGrpSpPr>
        <p:grpSpPr>
          <a:xfrm>
            <a:off x="6563637" y="200401"/>
            <a:ext cx="5381857" cy="265111"/>
            <a:chOff x="761999" y="2508285"/>
            <a:chExt cx="10281622" cy="506475"/>
          </a:xfrm>
        </p:grpSpPr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AC4895B7-2DE1-683A-2500-61377AD7B2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3724" y="2743754"/>
              <a:ext cx="7854825" cy="130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D4E0031-2B82-E46D-AE11-C992776F942E}"/>
                </a:ext>
              </a:extLst>
            </p:cNvPr>
            <p:cNvSpPr/>
            <p:nvPr/>
          </p:nvSpPr>
          <p:spPr>
            <a:xfrm>
              <a:off x="761999" y="2508285"/>
              <a:ext cx="1626020" cy="5064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1.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計測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4390C110-FFEE-6E34-E352-DDE1BE32EBF4}"/>
                </a:ext>
              </a:extLst>
            </p:cNvPr>
            <p:cNvSpPr/>
            <p:nvPr/>
          </p:nvSpPr>
          <p:spPr>
            <a:xfrm>
              <a:off x="3647200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2.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分析・予測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573F6D3-84D4-CB3C-F67E-55118DDF79DE}"/>
                </a:ext>
              </a:extLst>
            </p:cNvPr>
            <p:cNvSpPr/>
            <p:nvPr/>
          </p:nvSpPr>
          <p:spPr>
            <a:xfrm>
              <a:off x="65324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3.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アドバイス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4BFB0D58-AF20-8050-499C-0450408060A4}"/>
                </a:ext>
              </a:extLst>
            </p:cNvPr>
            <p:cNvSpPr/>
            <p:nvPr/>
          </p:nvSpPr>
          <p:spPr>
            <a:xfrm>
              <a:off x="94176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4.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サポート</a:t>
              </a:r>
            </a:p>
          </p:txBody>
        </p:sp>
      </p:grp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4F7C98E7-8C5C-E32A-F3DA-6792D0376DF1}"/>
              </a:ext>
            </a:extLst>
          </p:cNvPr>
          <p:cNvSpPr txBox="1"/>
          <p:nvPr/>
        </p:nvSpPr>
        <p:spPr>
          <a:xfrm>
            <a:off x="761999" y="5959798"/>
            <a:ext cx="22413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*衣服内で計測した温度の低温期・高温期</a:t>
            </a:r>
          </a:p>
        </p:txBody>
      </p:sp>
    </p:spTree>
    <p:extLst>
      <p:ext uri="{BB962C8B-B14F-4D97-AF65-F5344CB8AC3E}">
        <p14:creationId xmlns:p14="http://schemas.microsoft.com/office/powerpoint/2010/main" val="3178878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AE620CF-2C0E-99F1-5EC3-2DCAF9FFD235}"/>
              </a:ext>
            </a:extLst>
          </p:cNvPr>
          <p:cNvSpPr/>
          <p:nvPr/>
        </p:nvSpPr>
        <p:spPr>
          <a:xfrm>
            <a:off x="761999" y="2209800"/>
            <a:ext cx="10682742" cy="367379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A11CFE8C-1659-D1C7-5BAA-3B30F12EC0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66" t="16351" r="-2454" b="16351"/>
          <a:stretch/>
        </p:blipFill>
        <p:spPr>
          <a:xfrm>
            <a:off x="4236305" y="1994236"/>
            <a:ext cx="6559577" cy="3689763"/>
          </a:xfrm>
          <a:prstGeom prst="triangle">
            <a:avLst/>
          </a:prstGeom>
          <a:effectLst>
            <a:softEdge rad="31750"/>
          </a:effectLst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EB6C1E73-A06B-DA4A-9472-481F328E8EF9}"/>
              </a:ext>
            </a:extLst>
          </p:cNvPr>
          <p:cNvSpPr/>
          <p:nvPr/>
        </p:nvSpPr>
        <p:spPr>
          <a:xfrm>
            <a:off x="6471650" y="2039959"/>
            <a:ext cx="2088889" cy="20888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睡眠の量</a:t>
            </a:r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09D101A4-F104-F0B3-1FCF-1F265CDFF352}"/>
              </a:ext>
            </a:extLst>
          </p:cNvPr>
          <p:cNvSpPr/>
          <p:nvPr/>
        </p:nvSpPr>
        <p:spPr>
          <a:xfrm>
            <a:off x="3432782" y="3818393"/>
            <a:ext cx="2088889" cy="20888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睡眠の質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BEF4EFF4-FC08-4AB1-FD46-3C6B31F294B4}"/>
              </a:ext>
            </a:extLst>
          </p:cNvPr>
          <p:cNvSpPr/>
          <p:nvPr/>
        </p:nvSpPr>
        <p:spPr>
          <a:xfrm>
            <a:off x="9362377" y="3818393"/>
            <a:ext cx="2088889" cy="208888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r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睡眠のリズム</a:t>
            </a: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34B676A-14B3-2020-16CA-9FAC7A8E6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824" y="914400"/>
            <a:ext cx="10668001" cy="506476"/>
          </a:xfrm>
        </p:spPr>
        <p:txBody>
          <a:bodyPr/>
          <a:lstStyle/>
          <a:p>
            <a:r>
              <a:rPr kumimoji="1" lang="ja-JP" altLang="en-US"/>
              <a:t>センサー内蔵により、睡眠状態を計測＆見える化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9274EB0-9048-5BE9-7A39-B3808619E6FD}"/>
              </a:ext>
            </a:extLst>
          </p:cNvPr>
          <p:cNvSpPr/>
          <p:nvPr/>
        </p:nvSpPr>
        <p:spPr>
          <a:xfrm>
            <a:off x="762000" y="940926"/>
            <a:ext cx="1626020" cy="506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1-2.</a:t>
            </a: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睡眠の計測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26418F5-62D2-042E-9251-052826AE4A20}"/>
              </a:ext>
            </a:extLst>
          </p:cNvPr>
          <p:cNvSpPr txBox="1"/>
          <p:nvPr/>
        </p:nvSpPr>
        <p:spPr>
          <a:xfrm>
            <a:off x="6759563" y="3347397"/>
            <a:ext cx="15504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横になった時間</a:t>
            </a:r>
            <a:endParaRPr kumimoji="1" lang="en-US" altLang="ja-JP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しっかり寝た時間</a:t>
            </a:r>
            <a:endParaRPr kumimoji="1" lang="en-US" altLang="ja-JP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など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E17CA5D-596B-DE0A-6288-DED55C4C42D7}"/>
              </a:ext>
            </a:extLst>
          </p:cNvPr>
          <p:cNvSpPr txBox="1"/>
          <p:nvPr/>
        </p:nvSpPr>
        <p:spPr>
          <a:xfrm>
            <a:off x="9619961" y="5149840"/>
            <a:ext cx="153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就寝・起床時刻の</a:t>
            </a:r>
            <a:endParaRPr kumimoji="1" lang="en-US" altLang="ja-JP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規則性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803DBF0-4816-AC86-0E80-0222E22E6798}"/>
              </a:ext>
            </a:extLst>
          </p:cNvPr>
          <p:cNvSpPr txBox="1"/>
          <p:nvPr/>
        </p:nvSpPr>
        <p:spPr>
          <a:xfrm>
            <a:off x="3681948" y="4755571"/>
            <a:ext cx="151836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・睡眠効率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・中途覚醒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・寝姿勢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・動きの多さなど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Z UDPゴシック"/>
              <a:ea typeface="BIZ UDPゴシック"/>
              <a:cs typeface="+mn-cs"/>
            </a:endParaRPr>
          </a:p>
        </p:txBody>
      </p:sp>
      <p:pic>
        <p:nvPicPr>
          <p:cNvPr id="15" name="図 14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7BB0416-32BC-3DE3-E15D-C4D755867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98" y="2286002"/>
            <a:ext cx="1652954" cy="3581398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F0E09D3-996C-F70A-C572-A478F8059491}"/>
              </a:ext>
            </a:extLst>
          </p:cNvPr>
          <p:cNvGrpSpPr/>
          <p:nvPr/>
        </p:nvGrpSpPr>
        <p:grpSpPr>
          <a:xfrm>
            <a:off x="6563637" y="200401"/>
            <a:ext cx="5381857" cy="265111"/>
            <a:chOff x="761999" y="2508285"/>
            <a:chExt cx="10281622" cy="506475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CF6FB042-E4C6-F9C9-3FD8-1F219CB842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3724" y="2743754"/>
              <a:ext cx="7854825" cy="130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281CF5F0-5515-087A-E61E-BF5CC49CB8E8}"/>
                </a:ext>
              </a:extLst>
            </p:cNvPr>
            <p:cNvSpPr/>
            <p:nvPr/>
          </p:nvSpPr>
          <p:spPr>
            <a:xfrm>
              <a:off x="761999" y="2508285"/>
              <a:ext cx="1626020" cy="5064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1.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計測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1ECE472-4E1E-7A10-70F5-D736E5B8311E}"/>
                </a:ext>
              </a:extLst>
            </p:cNvPr>
            <p:cNvSpPr/>
            <p:nvPr/>
          </p:nvSpPr>
          <p:spPr>
            <a:xfrm>
              <a:off x="3647200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2.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分析・予測</a:t>
              </a: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32CB2CC0-47B4-004A-8F80-A1B2C308AD47}"/>
                </a:ext>
              </a:extLst>
            </p:cNvPr>
            <p:cNvSpPr/>
            <p:nvPr/>
          </p:nvSpPr>
          <p:spPr>
            <a:xfrm>
              <a:off x="65324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3.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アドバイス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DC19E618-DD20-6907-BAEE-56A02DE1ECD1}"/>
                </a:ext>
              </a:extLst>
            </p:cNvPr>
            <p:cNvSpPr/>
            <p:nvPr/>
          </p:nvSpPr>
          <p:spPr>
            <a:xfrm>
              <a:off x="94176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4.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サポート</a:t>
              </a:r>
            </a:p>
          </p:txBody>
        </p:sp>
      </p:grp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BC6269FE-65AF-02E5-0356-7FB065C9203A}"/>
              </a:ext>
            </a:extLst>
          </p:cNvPr>
          <p:cNvSpPr txBox="1">
            <a:spLocks/>
          </p:cNvSpPr>
          <p:nvPr/>
        </p:nvSpPr>
        <p:spPr>
          <a:xfrm>
            <a:off x="67354" y="1581325"/>
            <a:ext cx="10908633" cy="5064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50" charset="-128"/>
                <a:cs typeface="+mn-cs"/>
              </a:rPr>
              <a:t>女性の体調に重要な睡眠の量・質・リズムを計測。特許技術に基づき、寝姿勢までを可視化</a:t>
            </a:r>
            <a:endParaRPr kumimoji="1" lang="en-US" altLang="ja-JP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E3BC775-9D21-DFF7-581A-698055D6362F}"/>
              </a:ext>
            </a:extLst>
          </p:cNvPr>
          <p:cNvSpPr txBox="1"/>
          <p:nvPr/>
        </p:nvSpPr>
        <p:spPr>
          <a:xfrm>
            <a:off x="9606297" y="5940375"/>
            <a:ext cx="18149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※</a:t>
            </a:r>
            <a:r>
              <a:rPr kumimoji="1" lang="ja-JP" alt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画面は開発中のイメージです。</a:t>
            </a:r>
          </a:p>
        </p:txBody>
      </p:sp>
    </p:spTree>
    <p:extLst>
      <p:ext uri="{BB962C8B-B14F-4D97-AF65-F5344CB8AC3E}">
        <p14:creationId xmlns:p14="http://schemas.microsoft.com/office/powerpoint/2010/main" val="2187215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D1CD1-A962-A71A-07C3-F4EF94DB8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A428C4-ED70-68E2-0B32-D5816BF9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9825" y="914400"/>
            <a:ext cx="8773388" cy="506476"/>
          </a:xfrm>
        </p:spPr>
        <p:txBody>
          <a:bodyPr/>
          <a:lstStyle/>
          <a:p>
            <a:r>
              <a:rPr kumimoji="1" lang="ja-JP" altLang="en-US" dirty="0"/>
              <a:t>ココロとカラダの情報をダイアリー感覚で</a:t>
            </a:r>
            <a:br>
              <a:rPr kumimoji="1" lang="ja-JP" altLang="en-US" dirty="0"/>
            </a:br>
            <a:r>
              <a:rPr kumimoji="1" lang="ja-JP" altLang="en-US" dirty="0"/>
              <a:t>ワンタップメモ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688131D-D342-EA0E-BC74-D57D36152FC0}"/>
              </a:ext>
            </a:extLst>
          </p:cNvPr>
          <p:cNvSpPr/>
          <p:nvPr/>
        </p:nvSpPr>
        <p:spPr>
          <a:xfrm>
            <a:off x="762000" y="940926"/>
            <a:ext cx="1626020" cy="506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1-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３</a:t>
            </a:r>
            <a:r>
              <a:rPr kumimoji="1" lang="en-US" altLang="ja-JP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.</a:t>
            </a:r>
            <a:r>
              <a:rPr kumimoji="1" lang="ja-JP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Z UDPゴシック"/>
                <a:ea typeface="BIZ UDPゴシック"/>
                <a:cs typeface="+mn-cs"/>
              </a:rPr>
              <a:t>心身症状</a:t>
            </a: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05ECA710-9D23-78CE-E618-DA2FFCCA8E44}"/>
              </a:ext>
            </a:extLst>
          </p:cNvPr>
          <p:cNvGrpSpPr/>
          <p:nvPr/>
        </p:nvGrpSpPr>
        <p:grpSpPr>
          <a:xfrm>
            <a:off x="6563637" y="200401"/>
            <a:ext cx="5381857" cy="265111"/>
            <a:chOff x="761999" y="2508285"/>
            <a:chExt cx="10281622" cy="506475"/>
          </a:xfrm>
        </p:grpSpPr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899D34B5-7DED-EF68-90AB-8E926728D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3724" y="2743754"/>
              <a:ext cx="7854825" cy="1306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C00E0D60-E593-429F-A4D7-5B648C723F16}"/>
                </a:ext>
              </a:extLst>
            </p:cNvPr>
            <p:cNvSpPr/>
            <p:nvPr/>
          </p:nvSpPr>
          <p:spPr>
            <a:xfrm>
              <a:off x="761999" y="2508285"/>
              <a:ext cx="1626020" cy="5064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1.</a:t>
              </a:r>
              <a:r>
                <a:rPr kumimoji="1" lang="ja-JP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計測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CA814EC3-65E2-D808-8142-6FF08BE7F4E2}"/>
                </a:ext>
              </a:extLst>
            </p:cNvPr>
            <p:cNvSpPr/>
            <p:nvPr/>
          </p:nvSpPr>
          <p:spPr>
            <a:xfrm>
              <a:off x="3647200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2.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分析・予測</a:t>
              </a:r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71746ECD-0AC0-7077-6FB2-0F8C9D69A69B}"/>
                </a:ext>
              </a:extLst>
            </p:cNvPr>
            <p:cNvSpPr/>
            <p:nvPr/>
          </p:nvSpPr>
          <p:spPr>
            <a:xfrm>
              <a:off x="65324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3.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アドバイス</a:t>
              </a:r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82F86E58-E883-A592-9356-C60414973CCC}"/>
                </a:ext>
              </a:extLst>
            </p:cNvPr>
            <p:cNvSpPr/>
            <p:nvPr/>
          </p:nvSpPr>
          <p:spPr>
            <a:xfrm>
              <a:off x="9417601" y="2508285"/>
              <a:ext cx="1626020" cy="5064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4.</a:t>
              </a:r>
              <a:r>
                <a:rPr kumimoji="1" lang="ja-JP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IZ UDPゴシック"/>
                  <a:ea typeface="BIZ UDPゴシック"/>
                  <a:cs typeface="+mn-cs"/>
                </a:rPr>
                <a:t>サポート</a:t>
              </a:r>
            </a:p>
          </p:txBody>
        </p:sp>
      </p:grp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7D51FB4A-CC40-9C81-BAE1-6BAB77A87F2D}"/>
              </a:ext>
            </a:extLst>
          </p:cNvPr>
          <p:cNvGrpSpPr/>
          <p:nvPr/>
        </p:nvGrpSpPr>
        <p:grpSpPr>
          <a:xfrm>
            <a:off x="64175" y="877634"/>
            <a:ext cx="11817416" cy="5724844"/>
            <a:chOff x="32216" y="1617222"/>
            <a:chExt cx="11817416" cy="572484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3A5BB8A2-A5F7-B7CA-0CBF-87F571A75E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7" b="74240"/>
            <a:stretch/>
          </p:blipFill>
          <p:spPr>
            <a:xfrm>
              <a:off x="865312" y="2706560"/>
              <a:ext cx="2422401" cy="435236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B228AD97-4AFF-A1AC-6549-0FA9FB526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47" b="30648"/>
            <a:stretch/>
          </p:blipFill>
          <p:spPr>
            <a:xfrm>
              <a:off x="6655337" y="2706560"/>
              <a:ext cx="2422401" cy="404902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B0B34196-D43E-2660-EA34-78037B341C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760" b="51852"/>
            <a:stretch/>
          </p:blipFill>
          <p:spPr>
            <a:xfrm>
              <a:off x="3760786" y="2706560"/>
              <a:ext cx="2422401" cy="4274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1" name="図 20">
              <a:extLst>
                <a:ext uri="{FF2B5EF4-FFF2-40B4-BE49-F238E27FC236}">
                  <a16:creationId xmlns:a16="http://schemas.microsoft.com/office/drawing/2014/main" id="{4DEF7CCE-8D32-B621-F54E-8AB5BFC959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043" b="1"/>
            <a:stretch/>
          </p:blipFill>
          <p:spPr>
            <a:xfrm>
              <a:off x="9427231" y="1617222"/>
              <a:ext cx="2422401" cy="5720138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776361CB-4FBE-866B-F544-38571BD7DC74}"/>
                </a:ext>
              </a:extLst>
            </p:cNvPr>
            <p:cNvSpPr txBox="1"/>
            <p:nvPr/>
          </p:nvSpPr>
          <p:spPr>
            <a:xfrm>
              <a:off x="32216" y="4948159"/>
              <a:ext cx="400110" cy="239390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marL="0" marR="0" lvl="0" indent="0" algn="l" defTabSz="2571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游ゴシック" panose="020B0400000000000000" pitchFamily="50" charset="-128"/>
                  <a:cs typeface="+mn-cs"/>
                </a:rPr>
                <a:t>画面表示　縦スクロール</a:t>
              </a: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C2BD4B82-CAA5-D801-5B48-A4D695C0C190}"/>
                </a:ext>
              </a:extLst>
            </p:cNvPr>
            <p:cNvCxnSpPr>
              <a:cxnSpLocks/>
            </p:cNvCxnSpPr>
            <p:nvPr/>
          </p:nvCxnSpPr>
          <p:spPr>
            <a:xfrm>
              <a:off x="588299" y="5392950"/>
              <a:ext cx="0" cy="946484"/>
            </a:xfrm>
            <a:prstGeom prst="straightConnector1">
              <a:avLst/>
            </a:prstGeom>
            <a:ln w="5715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141255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游ゴシック"/>
        <a:ea typeface="ＭＳ Ｐゴシック"/>
        <a:cs typeface=""/>
      </a:majorFont>
      <a:minorFont>
        <a:latin typeface="游ゴシック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2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3">
      <a:majorFont>
        <a:latin typeface="Calibri Light"/>
        <a:ea typeface="ＭＳ Ｐゴシック"/>
        <a:cs typeface=""/>
      </a:majorFont>
      <a:minorFont>
        <a:latin typeface="Calibri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游ゴシック"/>
        <a:ea typeface="ＭＳ Ｐゴシック"/>
        <a:cs typeface=""/>
      </a:majorFont>
      <a:minorFont>
        <a:latin typeface="游ゴシック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5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游ゴシック"/>
        <a:ea typeface="ＭＳ Ｐゴシック"/>
        <a:cs typeface=""/>
      </a:majorFont>
      <a:minorFont>
        <a:latin typeface="游ゴシック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Calibri Light"/>
        <a:ea typeface="ＭＳ Ｐゴシック"/>
        <a:cs typeface=""/>
      </a:majorFont>
      <a:minorFont>
        <a:latin typeface="Calibri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4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游ゴシック"/>
        <a:ea typeface="ＭＳ Ｐゴシック"/>
        <a:cs typeface=""/>
      </a:majorFont>
      <a:minorFont>
        <a:latin typeface="游ゴシック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游ゴシック"/>
        <a:ea typeface="ＭＳ Ｐゴシック"/>
        <a:cs typeface=""/>
      </a:majorFont>
      <a:minorFont>
        <a:latin typeface="游ゴシック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Calibri Light"/>
        <a:ea typeface="ＭＳ Ｐゴシック"/>
        <a:cs typeface=""/>
      </a:majorFont>
      <a:minorFont>
        <a:latin typeface="Calibri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5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游ゴシック"/>
        <a:ea typeface="ＭＳ Ｐゴシック"/>
        <a:cs typeface=""/>
      </a:majorFont>
      <a:minorFont>
        <a:latin typeface="游ゴシック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1380</TotalTime>
  <Words>1264</Words>
  <Application>Microsoft Macintosh PowerPoint</Application>
  <PresentationFormat>ワイド画面</PresentationFormat>
  <Paragraphs>206</Paragraphs>
  <Slides>15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13</vt:i4>
      </vt:variant>
      <vt:variant>
        <vt:lpstr>スライド タイトル</vt:lpstr>
      </vt:variant>
      <vt:variant>
        <vt:i4>15</vt:i4>
      </vt:variant>
    </vt:vector>
  </HeadingPairs>
  <TitlesOfParts>
    <vt:vector size="38" baseType="lpstr">
      <vt:lpstr>BIZ UDPゴシック</vt:lpstr>
      <vt:lpstr>Meiryo UI</vt:lpstr>
      <vt:lpstr>ＭＳ Ｐゴシック</vt:lpstr>
      <vt:lpstr>メイリオ</vt:lpstr>
      <vt:lpstr>游ゴシック</vt:lpstr>
      <vt:lpstr>Arial</vt:lpstr>
      <vt:lpstr>Calibri</vt:lpstr>
      <vt:lpstr>Calibri Light</vt:lpstr>
      <vt:lpstr>Segoe UI</vt:lpstr>
      <vt:lpstr>Wingdings 2</vt:lpstr>
      <vt:lpstr>HDOfficeLightV0</vt:lpstr>
      <vt:lpstr>1_HDOfficeLightV0</vt:lpstr>
      <vt:lpstr>13_HDOfficeLightV0</vt:lpstr>
      <vt:lpstr>3_HDOfficeLightV0</vt:lpstr>
      <vt:lpstr>14_HDOfficeLightV0</vt:lpstr>
      <vt:lpstr>8_HDOfficeLightV0</vt:lpstr>
      <vt:lpstr>6_HDOfficeLightV0</vt:lpstr>
      <vt:lpstr>4_HDOfficeLightV0</vt:lpstr>
      <vt:lpstr>25_HDOfficeLightV0</vt:lpstr>
      <vt:lpstr>21_HDOfficeLightV0</vt:lpstr>
      <vt:lpstr>23_HDOfficeLightV0</vt:lpstr>
      <vt:lpstr>15_HDOfficeLightV0</vt:lpstr>
      <vt:lpstr>2_HDOfficeLightV0</vt:lpstr>
      <vt:lpstr>PowerPoint プレゼンテーション</vt:lpstr>
      <vt:lpstr>ビューティ事業  目指す姿</vt:lpstr>
      <vt:lpstr>女性の不調＊を原因からサポート</vt:lpstr>
      <vt:lpstr>各分野の専門家による監修</vt:lpstr>
      <vt:lpstr>体調ナビゲーションサービス 「　　　　　（リズモ）　」</vt:lpstr>
      <vt:lpstr>リズムモニターをつけて眠るだけ</vt:lpstr>
      <vt:lpstr>腹部の温度から低温期・高温期を計測</vt:lpstr>
      <vt:lpstr>センサー内蔵により、睡眠状態を計測＆見える化</vt:lpstr>
      <vt:lpstr>ココロとカラダの情報をダイアリー感覚で ワンタップメモ</vt:lpstr>
      <vt:lpstr>「今日」「先々」「周期ごと」に、あなたのデータを分析・予測</vt:lpstr>
      <vt:lpstr>データに基づき、あなたの状態に合ったアドバイスを様々なタイミングで</vt:lpstr>
      <vt:lpstr>専門家にチャットで健康相談ができる</vt:lpstr>
      <vt:lpstr>お悩みに合わせた使い方</vt:lpstr>
      <vt:lpstr>サブスクリプションサービス</vt:lpstr>
      <vt:lpstr>今後の展開</vt:lpstr>
    </vt:vector>
  </TitlesOfParts>
  <Company>パナソニック株式会社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Zushi Kazuhiko (図師 和彦)</dc:creator>
  <cp:lastModifiedBy>池田裕美枝</cp:lastModifiedBy>
  <cp:revision>131</cp:revision>
  <dcterms:created xsi:type="dcterms:W3CDTF">2021-06-09T08:35:29Z</dcterms:created>
  <dcterms:modified xsi:type="dcterms:W3CDTF">2025-12-15T08:51:12Z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1603655</vt:lpwstr>
  </property>
  <property fmtid="{D5CDD505-2E9C-101B-9397-08002B2CF9AE}" pid="3" name="NXPowerLiteSettings">
    <vt:lpwstr>C5000400038000</vt:lpwstr>
  </property>
  <property fmtid="{D5CDD505-2E9C-101B-9397-08002B2CF9AE}" pid="4" name="NXPowerLiteVersion">
    <vt:lpwstr>D8.0.5</vt:lpwstr>
  </property>
</Properties>
</file>